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1" r:id="rId3"/>
    <p:sldId id="270" r:id="rId4"/>
    <p:sldId id="273" r:id="rId5"/>
    <p:sldId id="274" r:id="rId6"/>
    <p:sldId id="272" r:id="rId7"/>
    <p:sldId id="275" r:id="rId8"/>
    <p:sldId id="276" r:id="rId9"/>
    <p:sldId id="277" r:id="rId10"/>
    <p:sldId id="269" r:id="rId11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E9A3"/>
    <a:srgbClr val="0E0A42"/>
    <a:srgbClr val="110C54"/>
    <a:srgbClr val="140E5E"/>
    <a:srgbClr val="150F61"/>
    <a:srgbClr val="120D53"/>
    <a:srgbClr val="161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1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2D7AD-DA14-4518-A45F-BCE4B38E8C70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51350"/>
            <a:ext cx="5670550" cy="4217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9A798-6B2B-40D6-8B85-5EBD5665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6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AA6-0D00-4313-A42E-433812463DD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AA6-0D00-4313-A42E-433812463DD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AA6-0D00-4313-A42E-433812463DD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AA6-0D00-4313-A42E-433812463DD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AA6-0D00-4313-A42E-433812463DD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AA6-0D00-4313-A42E-433812463DD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AA6-0D00-4313-A42E-433812463DD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AA6-0D00-4313-A42E-433812463DD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AA6-0D00-4313-A42E-433812463DD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AA6-0D00-4313-A42E-433812463DD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AA6-0D00-4313-A42E-433812463DD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5AA6-0D00-4313-A42E-433812463DD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hyperlink" Target="file:///C:\Users\user\Documents\Work%20Files\MOSH\Interest%20Group\MOSH%20Winch%20dust%20cover%20presentation%2019-03-2014.pptx#-1,1,BEATRIX GOLD MINE WINCH DUST COVER PROJEC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hyperlink" Target="file:///C:\Users\user\Documents\Work%20Files\MOSH\SLP's\Detail%20Feedback\template.docx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5.png"/><Relationship Id="rId7" Type="http://schemas.openxmlformats.org/officeDocument/2006/relationships/hyperlink" Target="file:///C:\Users\user\Documents\Work%20Files\MOSH\SLP's\Workshop%20-%2017%20July%202013\Presentations\Multi-stage%20filtration%20SLP%20brief.pptx#-1,1,   MULTI-STAGE FILTRATION SYSTEM SLP BRIE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C:\Users\user\Documents\Work%20Files\MOSH\SLP's\Workshop%20-%2017%20July%202013\Documents%20for%20CD\Chapter%201%20First%20Adoption%20Guide%20draft-Multistage%20filtration%20systems%20at%20Phakisa%20Mine.docx" TargetMode="External"/><Relationship Id="rId5" Type="http://schemas.openxmlformats.org/officeDocument/2006/relationships/hyperlink" Target="file:///C:\Users\user\Documents\Work%20Files\MOSH\SLP's\Workshop%20-%2017%20July%202013\Presentations\Winch%20Cover%20SLP%20brief.pptx#-1,1,   WINCH COVER SLP BRIEF" TargetMode="External"/><Relationship Id="rId4" Type="http://schemas.openxmlformats.org/officeDocument/2006/relationships/hyperlink" Target="file:///C:\Users\user\Documents\Work%20Files\MOSH\SLP's\Workshop%20-%2017%20July%202013\Documents%20for%20CD\Chapter%202%20First%20Adoption%20Guide%20draft-Winch%20Covers%20at%20Beatrix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johan.c.vanrensburg@angloamerican.com" TargetMode="External"/><Relationship Id="rId5" Type="http://schemas.openxmlformats.org/officeDocument/2006/relationships/hyperlink" Target="mailto:ABanyini@chamberofmines.org.za" TargetMode="External"/><Relationship Id="rId4" Type="http://schemas.openxmlformats.org/officeDocument/2006/relationships/hyperlink" Target="mailto:gerriepienaar69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pic>
        <p:nvPicPr>
          <p:cNvPr id="15" name="Picture 2" descr="http://www.pbmr.co.za/contenthtml/files/Image/aboutus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324" y="6235178"/>
            <a:ext cx="720080" cy="625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3002" y="2492896"/>
            <a:ext cx="5469518" cy="280831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INTEREST GROUP</a:t>
            </a:r>
            <a:b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dirty="0" smtClean="0">
                <a:solidFill>
                  <a:schemeClr val="bg1"/>
                </a:solidFill>
              </a:rPr>
              <a:t>(Multi-stage filtration systems and winch covers)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sz="1600" dirty="0" smtClean="0">
                <a:solidFill>
                  <a:schemeClr val="bg1"/>
                </a:solidFill>
              </a:rPr>
              <a:t>19 March 2014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699792" y="4911303"/>
            <a:ext cx="6264695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 EVERYBODY</a:t>
            </a:r>
          </a:p>
        </p:txBody>
      </p:sp>
      <p:sp>
        <p:nvSpPr>
          <p:cNvPr id="10" name="Oval 9"/>
          <p:cNvSpPr/>
          <p:nvPr/>
        </p:nvSpPr>
        <p:spPr>
          <a:xfrm>
            <a:off x="4680133" y="522884"/>
            <a:ext cx="3573962" cy="151216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4961" y="611396"/>
            <a:ext cx="2849407" cy="133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5364088" y="2051556"/>
            <a:ext cx="2206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dirty="0" smtClean="0">
                <a:solidFill>
                  <a:schemeClr val="bg1"/>
                </a:solidFill>
              </a:rPr>
              <a:t>L E A R N I N G   H U B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73377" y="6333543"/>
            <a:ext cx="3215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sz="1200" b="1" u="sng" dirty="0" smtClean="0">
                <a:latin typeface="Arial" pitchFamily="34" charset="0"/>
                <a:cs typeface="Arial" pitchFamily="34" charset="0"/>
              </a:rPr>
              <a:t>CHAMBER OF MINES OF SOUTH AFRICA</a:t>
            </a:r>
          </a:p>
          <a:p>
            <a:pPr algn="ctr"/>
            <a:r>
              <a:rPr lang="en-ZA" sz="1200" i="1" dirty="0" smtClean="0">
                <a:solidFill>
                  <a:srgbClr val="FF0000"/>
                </a:solidFill>
              </a:rPr>
              <a:t>Putting South Africa First</a:t>
            </a:r>
            <a:endParaRPr lang="en-ZA" sz="1200" i="1" dirty="0">
              <a:solidFill>
                <a:srgbClr val="FF0000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31074" y="6231396"/>
            <a:ext cx="857256" cy="597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1187624" y="6745136"/>
            <a:ext cx="7572428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6215656"/>
            <a:ext cx="857256" cy="597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2347" y="6263168"/>
            <a:ext cx="1000133" cy="466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0" name="Straight Connector 19"/>
          <p:cNvCxnSpPr/>
          <p:nvPr/>
        </p:nvCxnSpPr>
        <p:spPr>
          <a:xfrm>
            <a:off x="1187624" y="6225026"/>
            <a:ext cx="7572428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4"/>
          <p:cNvSpPr txBox="1">
            <a:spLocks/>
          </p:cNvSpPr>
          <p:nvPr/>
        </p:nvSpPr>
        <p:spPr>
          <a:xfrm>
            <a:off x="1500166" y="6303510"/>
            <a:ext cx="6572296" cy="3571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Z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Leading the change to zero harm</a:t>
            </a:r>
            <a:endParaRPr kumimoji="0" lang="en-ZA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73338" y="527338"/>
            <a:ext cx="892971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6" descr="interrogacon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1" t="8268" r="33132" b="26476"/>
          <a:stretch>
            <a:fillRect/>
          </a:stretch>
        </p:blipFill>
        <p:spPr bwMode="auto">
          <a:xfrm>
            <a:off x="5613869" y="9771"/>
            <a:ext cx="3530132" cy="57814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ubtitle 1"/>
          <p:cNvSpPr txBox="1">
            <a:spLocks/>
          </p:cNvSpPr>
          <p:nvPr/>
        </p:nvSpPr>
        <p:spPr>
          <a:xfrm>
            <a:off x="446286" y="4797152"/>
            <a:ext cx="6400800" cy="11178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</a:t>
            </a:r>
            <a:r>
              <a:rPr lang="en-ZA" sz="3000" b="1" dirty="0" smtClean="0"/>
              <a:t>for taking time out to attend the meeting!</a:t>
            </a:r>
            <a:endParaRPr lang="en-ZA" sz="3000" b="1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71438" y="-24"/>
            <a:ext cx="9001156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ZA" sz="2400" b="1" dirty="0" smtClean="0">
                <a:latin typeface="Arial" pitchFamily="34" charset="0"/>
                <a:cs typeface="Arial" pitchFamily="34" charset="0"/>
              </a:rPr>
              <a:t>Closure</a:t>
            </a:r>
            <a:endParaRPr lang="en-Z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492665"/>
            <a:ext cx="7380820" cy="38884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ZA" sz="8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TOGETHER</a:t>
            </a:r>
          </a:p>
          <a:p>
            <a:pPr>
              <a:lnSpc>
                <a:spcPct val="150000"/>
              </a:lnSpc>
            </a:pPr>
            <a:r>
              <a:rPr lang="en-ZA" sz="14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</a:t>
            </a:r>
          </a:p>
          <a:p>
            <a:pPr>
              <a:lnSpc>
                <a:spcPct val="150000"/>
              </a:lnSpc>
            </a:pPr>
            <a:r>
              <a:rPr lang="en-ZA" sz="8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A DIFFERENCE</a:t>
            </a:r>
            <a:endParaRPr lang="en-US" sz="8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098398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149628" y="711811"/>
            <a:ext cx="892971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3"/>
          <p:cNvSpPr txBox="1">
            <a:spLocks/>
          </p:cNvSpPr>
          <p:nvPr/>
        </p:nvSpPr>
        <p:spPr>
          <a:xfrm>
            <a:off x="71438" y="142852"/>
            <a:ext cx="9001156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AGENDA</a:t>
            </a:r>
            <a:endParaRPr kumimoji="0" lang="en-ZA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20914"/>
              </p:ext>
            </p:extLst>
          </p:nvPr>
        </p:nvGraphicFramePr>
        <p:xfrm>
          <a:off x="467544" y="908720"/>
          <a:ext cx="7924869" cy="13135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7924869"/>
              </a:tblGrid>
              <a:tr h="1313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dirty="0" smtClean="0">
                          <a:effectLst/>
                        </a:rPr>
                        <a:t>Glenburn Lodge Emergency Procedures </a:t>
                      </a:r>
                      <a:r>
                        <a:rPr lang="en-US" sz="2000" u="none" dirty="0">
                          <a:effectLst/>
                        </a:rPr>
                        <a:t>– TO NOTE</a:t>
                      </a:r>
                      <a:endParaRPr lang="en-ZA" sz="2000" b="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  <p:sp>
        <p:nvSpPr>
          <p:cNvPr id="11" name="Explosion 1 10"/>
          <p:cNvSpPr/>
          <p:nvPr/>
        </p:nvSpPr>
        <p:spPr>
          <a:xfrm>
            <a:off x="6732240" y="44624"/>
            <a:ext cx="2412362" cy="1615240"/>
          </a:xfrm>
          <a:prstGeom prst="irregularSeal1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36926" y="615968"/>
            <a:ext cx="157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200" b="1" dirty="0">
                <a:solidFill>
                  <a:schemeClr val="bg1"/>
                </a:solidFill>
              </a:rPr>
              <a:t>Please complete the attendance register</a:t>
            </a:r>
          </a:p>
          <a:p>
            <a:pPr algn="ctr"/>
            <a:endParaRPr lang="en-ZA" sz="1200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520335"/>
              </p:ext>
            </p:extLst>
          </p:nvPr>
        </p:nvGraphicFramePr>
        <p:xfrm>
          <a:off x="467545" y="836712"/>
          <a:ext cx="7992888" cy="531848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692992"/>
                <a:gridCol w="4172420"/>
                <a:gridCol w="2127476"/>
              </a:tblGrid>
              <a:tr h="2197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Agenda item</a:t>
                      </a:r>
                      <a:endParaRPr lang="en-Z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336" marR="543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Topic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336" marR="543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Responsible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336" marR="54336" marT="0" marB="0" anchor="ctr"/>
                </a:tc>
              </a:tr>
              <a:tr h="266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336" marR="54336" marT="0" marB="0"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400" dirty="0">
                          <a:effectLst/>
                        </a:rPr>
                        <a:t>Welcome </a:t>
                      </a:r>
                      <a:endParaRPr lang="en-ZA" sz="1400" dirty="0">
                        <a:effectLst/>
                      </a:endParaRPr>
                    </a:p>
                    <a:p>
                      <a:pPr marL="285750" lvl="0" indent="-28575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400" dirty="0">
                          <a:effectLst/>
                        </a:rPr>
                        <a:t>Apologies </a:t>
                      </a:r>
                      <a:endParaRPr lang="en-Z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336" marR="543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Gerrie Pienaar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336" marR="54336" marT="0" marB="0" anchor="ctr"/>
                </a:tc>
              </a:tr>
              <a:tr h="6657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336" marR="5433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Background session (basic training session)</a:t>
                      </a:r>
                      <a:endParaRPr lang="en-ZA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2.1 Why an Interest Group</a:t>
                      </a:r>
                      <a:endParaRPr lang="en-ZA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2.2 Adoption process (steps)</a:t>
                      </a:r>
                      <a:endParaRPr lang="en-ZA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2.3 Monitoring framework (detail required)</a:t>
                      </a:r>
                      <a:endParaRPr lang="en-ZA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2.4 SLP Briefs</a:t>
                      </a:r>
                      <a:endParaRPr lang="en-Z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336" marR="543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Gerrie Pienaar and Dr Audrey Banyini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336" marR="54336" marT="0" marB="0" anchor="ctr"/>
                </a:tc>
              </a:tr>
              <a:tr h="28022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PART A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336" marR="54336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326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Z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336" marR="5433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Presentation</a:t>
                      </a:r>
                      <a:endParaRPr lang="en-ZA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3.1 Winch covers</a:t>
                      </a:r>
                      <a:endParaRPr lang="en-ZA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3.2 Open discussion</a:t>
                      </a:r>
                      <a:endParaRPr lang="en-ZA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3.3 Way forward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336" marR="543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ZA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Beatrix Team</a:t>
                      </a:r>
                      <a:endParaRPr lang="en-ZA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All</a:t>
                      </a:r>
                      <a:endParaRPr lang="en-ZA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Gerrie Pienaar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336" marR="54336" marT="0" marB="0" anchor="ctr"/>
                </a:tc>
              </a:tr>
              <a:tr h="33791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PART B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336" marR="54336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326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ZA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336" marR="5433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Presentation</a:t>
                      </a:r>
                      <a:endParaRPr lang="en-ZA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4.1 Multi-stage filtration system</a:t>
                      </a:r>
                      <a:endParaRPr lang="en-ZA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4.2 Open discussion</a:t>
                      </a:r>
                      <a:endParaRPr lang="en-ZA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4.3 Way forward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336" marR="543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Phakisa</a:t>
                      </a:r>
                      <a:r>
                        <a:rPr lang="en-US" sz="1400" dirty="0">
                          <a:effectLst/>
                        </a:rPr>
                        <a:t> Team</a:t>
                      </a:r>
                      <a:endParaRPr lang="en-ZA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All</a:t>
                      </a:r>
                      <a:endParaRPr lang="en-ZA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Gerrie Pienaar</a:t>
                      </a:r>
                      <a:endParaRPr lang="en-Z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336" marR="54336" marT="0" marB="0" anchor="ctr"/>
                </a:tc>
              </a:tr>
              <a:tr h="1719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336" marR="5433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Election of Chair - discussion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336" marR="543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All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336" marR="54336" marT="0" marB="0" anchor="ctr"/>
                </a:tc>
              </a:tr>
              <a:tr h="5326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336" marR="5433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Calendar – 2014</a:t>
                      </a:r>
                      <a:endParaRPr lang="en-ZA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6.1 Frequency of meetings</a:t>
                      </a:r>
                      <a:endParaRPr lang="en-ZA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6.2 Calendar sync</a:t>
                      </a:r>
                      <a:endParaRPr lang="en-ZA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6.2 Venues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336" marR="543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All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336" marR="54336" marT="0" marB="0" anchor="ctr"/>
                </a:tc>
              </a:tr>
              <a:tr h="1648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en-Z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336" marR="5433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Closure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336" marR="543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All</a:t>
                      </a:r>
                      <a:endParaRPr lang="en-Z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336" marR="54336" marT="0" marB="0" anchor="ctr"/>
                </a:tc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1187624" y="6745136"/>
            <a:ext cx="7572428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6215656"/>
            <a:ext cx="857256" cy="597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2347" y="6263168"/>
            <a:ext cx="1000133" cy="466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0" name="Straight Connector 19"/>
          <p:cNvCxnSpPr/>
          <p:nvPr/>
        </p:nvCxnSpPr>
        <p:spPr>
          <a:xfrm>
            <a:off x="1187624" y="6225026"/>
            <a:ext cx="7572428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4"/>
          <p:cNvSpPr txBox="1">
            <a:spLocks/>
          </p:cNvSpPr>
          <p:nvPr/>
        </p:nvSpPr>
        <p:spPr>
          <a:xfrm>
            <a:off x="1500166" y="6303510"/>
            <a:ext cx="6572296" cy="3571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Z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Leading the change to zero harm</a:t>
            </a:r>
            <a:endParaRPr kumimoji="0" lang="en-ZA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ction Button: Forward or Next 5">
            <a:hlinkClick r:id="rId4" action="ppaction://hlinkpres?slideindex=1&amp;slidetitle=BEATRIX GOLD MINE WINCH DUST COVER PROJECT" highlightClick="1"/>
          </p:cNvPr>
          <p:cNvSpPr/>
          <p:nvPr/>
        </p:nvSpPr>
        <p:spPr>
          <a:xfrm>
            <a:off x="8072462" y="2993184"/>
            <a:ext cx="319951" cy="360040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2" name="Action Button: Forward or Next 21">
            <a:hlinkClick r:id="" action="ppaction://hlinkshowjump?jump=nextslide" highlightClick="1"/>
          </p:cNvPr>
          <p:cNvSpPr/>
          <p:nvPr/>
        </p:nvSpPr>
        <p:spPr>
          <a:xfrm>
            <a:off x="8059448" y="4203672"/>
            <a:ext cx="319951" cy="360040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4285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6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149628" y="711811"/>
            <a:ext cx="892971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3"/>
          <p:cNvSpPr txBox="1">
            <a:spLocks/>
          </p:cNvSpPr>
          <p:nvPr/>
        </p:nvSpPr>
        <p:spPr>
          <a:xfrm>
            <a:off x="71438" y="142852"/>
            <a:ext cx="9001156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2400" b="1" dirty="0" smtClean="0">
                <a:latin typeface="Arial" pitchFamily="34" charset="0"/>
                <a:ea typeface="+mj-ea"/>
                <a:cs typeface="Arial" pitchFamily="34" charset="0"/>
              </a:rPr>
              <a:t>Bathroom note</a:t>
            </a:r>
            <a:endParaRPr kumimoji="0" lang="en-ZA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187624" y="6745136"/>
            <a:ext cx="7572428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6215656"/>
            <a:ext cx="857256" cy="597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2347" y="6263168"/>
            <a:ext cx="1000133" cy="466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0" name="Straight Connector 19"/>
          <p:cNvCxnSpPr/>
          <p:nvPr/>
        </p:nvCxnSpPr>
        <p:spPr>
          <a:xfrm>
            <a:off x="1187624" y="6225026"/>
            <a:ext cx="7572428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4"/>
          <p:cNvSpPr txBox="1">
            <a:spLocks/>
          </p:cNvSpPr>
          <p:nvPr/>
        </p:nvSpPr>
        <p:spPr>
          <a:xfrm>
            <a:off x="1500166" y="6303510"/>
            <a:ext cx="6572296" cy="3571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Z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Leading the change to zero harm</a:t>
            </a:r>
            <a:endParaRPr kumimoji="0" lang="en-ZA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1" descr="Description: https://fbcdn-sphotos-d-a.akamaihd.net/hphotos-ak-frc1/t1/1969138_827004440649946_1545780977_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268760"/>
            <a:ext cx="2753097" cy="398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80112" y="5631631"/>
            <a:ext cx="3492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i="1" dirty="0" smtClean="0"/>
              <a:t>From the Oscar </a:t>
            </a:r>
            <a:r>
              <a:rPr lang="en-ZA" sz="1200" i="1" dirty="0" err="1" smtClean="0"/>
              <a:t>Pistorius</a:t>
            </a:r>
            <a:r>
              <a:rPr lang="en-ZA" sz="1200" i="1" dirty="0" smtClean="0"/>
              <a:t> defence team and</a:t>
            </a:r>
          </a:p>
          <a:p>
            <a:r>
              <a:rPr lang="en-ZA" sz="1200" i="1" dirty="0" smtClean="0"/>
              <a:t>JJ van Rensburg</a:t>
            </a:r>
            <a:endParaRPr lang="en-ZA" sz="12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933507" y="3861048"/>
            <a:ext cx="1086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sz="2800" b="1" dirty="0" smtClean="0"/>
              <a:t>Knock</a:t>
            </a:r>
            <a:endParaRPr lang="en-ZA" sz="2800" b="1" dirty="0"/>
          </a:p>
        </p:txBody>
      </p:sp>
    </p:spTree>
    <p:extLst>
      <p:ext uri="{BB962C8B-B14F-4D97-AF65-F5344CB8AC3E}">
        <p14:creationId xmlns:p14="http://schemas.microsoft.com/office/powerpoint/2010/main" val="3856133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2817"/>
            <a:ext cx="9144000" cy="352839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6" name="Straight Connector 15"/>
          <p:cNvCxnSpPr/>
          <p:nvPr/>
        </p:nvCxnSpPr>
        <p:spPr>
          <a:xfrm>
            <a:off x="149628" y="711811"/>
            <a:ext cx="892971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3"/>
          <p:cNvSpPr txBox="1">
            <a:spLocks/>
          </p:cNvSpPr>
          <p:nvPr/>
        </p:nvSpPr>
        <p:spPr>
          <a:xfrm>
            <a:off x="71438" y="142852"/>
            <a:ext cx="9001156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2400" b="1" dirty="0" smtClean="0">
                <a:latin typeface="Arial" pitchFamily="34" charset="0"/>
                <a:ea typeface="+mj-ea"/>
                <a:cs typeface="Arial" pitchFamily="34" charset="0"/>
              </a:rPr>
              <a:t>Why an Interest Group (COPA)</a:t>
            </a:r>
            <a:endParaRPr kumimoji="0" lang="en-ZA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187624" y="6745136"/>
            <a:ext cx="7572428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6215656"/>
            <a:ext cx="857256" cy="597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2347" y="6263168"/>
            <a:ext cx="1000133" cy="466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0" name="Straight Connector 19"/>
          <p:cNvCxnSpPr/>
          <p:nvPr/>
        </p:nvCxnSpPr>
        <p:spPr>
          <a:xfrm>
            <a:off x="1187624" y="6225026"/>
            <a:ext cx="7572428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4"/>
          <p:cNvSpPr txBox="1">
            <a:spLocks/>
          </p:cNvSpPr>
          <p:nvPr/>
        </p:nvSpPr>
        <p:spPr>
          <a:xfrm>
            <a:off x="1500166" y="6303510"/>
            <a:ext cx="6572296" cy="3571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Z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Leading the change to zero harm</a:t>
            </a:r>
            <a:endParaRPr kumimoji="0" lang="en-ZA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220711" y="2556104"/>
            <a:ext cx="2093932" cy="1393785"/>
          </a:xfrm>
          <a:prstGeom prst="ellipse">
            <a:avLst/>
          </a:prstGeom>
          <a:solidFill>
            <a:srgbClr val="FFFF99"/>
          </a:solidFill>
          <a:ln w="12700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n-ZA" sz="1200" b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Interest Group</a:t>
            </a:r>
            <a:endParaRPr lang="en-ZA" sz="1200" dirty="0">
              <a:effectLst/>
              <a:latin typeface="Arial"/>
              <a:ea typeface="Times New Roman"/>
              <a:cs typeface="Times New Roman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Provide ongoing facilitation of the adoption 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process</a:t>
            </a:r>
            <a:r>
              <a:rPr lang="en-US" sz="12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en-ZA" sz="1200" dirty="0">
              <a:effectLst/>
              <a:latin typeface="Arial"/>
              <a:ea typeface="Times New Roman"/>
              <a:cs typeface="Times New Roman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328679" y="2421848"/>
            <a:ext cx="4431373" cy="1871248"/>
            <a:chOff x="4246403" y="2410449"/>
            <a:chExt cx="2989893" cy="1846408"/>
          </a:xfrm>
        </p:grpSpPr>
        <p:sp>
          <p:nvSpPr>
            <p:cNvPr id="13" name="Rounded Rectangle 12"/>
            <p:cNvSpPr/>
            <p:nvPr/>
          </p:nvSpPr>
          <p:spPr>
            <a:xfrm>
              <a:off x="5092029" y="2410449"/>
              <a:ext cx="2144267" cy="1846408"/>
            </a:xfrm>
            <a:prstGeom prst="roundRect">
              <a:avLst>
                <a:gd name="adj" fmla="val 872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rgbClr val="0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en-US" sz="1200" b="1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Modus operandi?</a:t>
              </a:r>
              <a:endParaRPr lang="en-ZA" sz="1200" dirty="0">
                <a:effectLst/>
                <a:latin typeface="Arial"/>
                <a:ea typeface="Times New Roman"/>
                <a:cs typeface="Times New Roman"/>
              </a:endParaRPr>
            </a:p>
            <a:p>
              <a:pPr marL="171450" indent="-171450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Regular meetings </a:t>
              </a:r>
              <a:endParaRPr lang="en-ZA" sz="1200" dirty="0">
                <a:effectLst/>
                <a:latin typeface="Arial"/>
                <a:ea typeface="Times New Roman"/>
                <a:cs typeface="Times New Roman"/>
              </a:endParaRPr>
            </a:p>
            <a:p>
              <a:pPr marL="171450" indent="-171450">
                <a:lnSpc>
                  <a:spcPct val="150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Jointly implement </a:t>
              </a:r>
              <a:r>
                <a:rPr lang="en-US" sz="1200" dirty="0" smtClean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Simple Leading Practice Adoption </a:t>
              </a:r>
              <a:r>
                <a:rPr lang="en-ZA" sz="1200" dirty="0" smtClean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Brief</a:t>
              </a:r>
              <a:endParaRPr lang="en-ZA" sz="1200" dirty="0">
                <a:effectLst/>
                <a:latin typeface="Arial"/>
                <a:ea typeface="Times New Roman"/>
                <a:cs typeface="Times New Roman"/>
              </a:endParaRPr>
            </a:p>
            <a:p>
              <a:pPr marL="171450" indent="-171450">
                <a:lnSpc>
                  <a:spcPct val="150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Work directly with lead adopter </a:t>
              </a:r>
              <a:r>
                <a:rPr lang="en-US" sz="1200" dirty="0" smtClean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mines</a:t>
              </a:r>
              <a:endParaRPr lang="en-ZA" sz="1200" dirty="0">
                <a:effectLst/>
                <a:latin typeface="Arial"/>
                <a:ea typeface="Times New Roman"/>
                <a:cs typeface="Times New Roman"/>
              </a:endParaRPr>
            </a:p>
            <a:p>
              <a:pPr marL="171450" indent="-171450">
                <a:lnSpc>
                  <a:spcPct val="150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Assist other adoption </a:t>
              </a:r>
              <a:r>
                <a:rPr lang="en-US" sz="1200" dirty="0" smtClean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mines 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 </a:t>
              </a:r>
              <a:endParaRPr lang="en-ZA" sz="12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4246403" y="3234511"/>
              <a:ext cx="845626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tailEnd type="triangle"/>
            </a:ln>
            <a:effectLst/>
          </p:spPr>
        </p:cxnSp>
      </p:grpSp>
      <p:grpSp>
        <p:nvGrpSpPr>
          <p:cNvPr id="2" name="Group 1"/>
          <p:cNvGrpSpPr/>
          <p:nvPr/>
        </p:nvGrpSpPr>
        <p:grpSpPr>
          <a:xfrm>
            <a:off x="2152471" y="908720"/>
            <a:ext cx="2557013" cy="1674681"/>
            <a:chOff x="2152471" y="782120"/>
            <a:chExt cx="2557013" cy="1801281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3269906" y="2257845"/>
              <a:ext cx="0" cy="325556"/>
            </a:xfrm>
            <a:prstGeom prst="straightConnector1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tailEnd type="triangle"/>
            </a:ln>
            <a:effectLst/>
          </p:spPr>
        </p:cxnSp>
        <p:sp>
          <p:nvSpPr>
            <p:cNvPr id="11" name="Rounded Rectangle 10"/>
            <p:cNvSpPr/>
            <p:nvPr/>
          </p:nvSpPr>
          <p:spPr>
            <a:xfrm>
              <a:off x="2152471" y="782120"/>
              <a:ext cx="2557013" cy="1573737"/>
            </a:xfrm>
            <a:prstGeom prst="roundRect">
              <a:avLst>
                <a:gd name="adj" fmla="val 872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rgbClr val="0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en-US" sz="1200" b="1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Who?</a:t>
              </a:r>
              <a:endParaRPr lang="en-ZA" sz="1200" dirty="0">
                <a:effectLst/>
                <a:latin typeface="Arial"/>
                <a:ea typeface="Times New Roman"/>
                <a:cs typeface="Times New Roman"/>
              </a:endParaRPr>
            </a:p>
            <a:p>
              <a:pPr marL="171450" indent="-171450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ZA" sz="1200" dirty="0">
                  <a:solidFill>
                    <a:srgbClr val="000000"/>
                  </a:solidFill>
                  <a:latin typeface="Arial"/>
                  <a:ea typeface="Times New Roman"/>
                  <a:cs typeface="Times New Roman"/>
                </a:rPr>
                <a:t>Operational specialists</a:t>
              </a:r>
              <a:endParaRPr lang="en-ZA" sz="1200" dirty="0">
                <a:latin typeface="Arial"/>
                <a:ea typeface="Times New Roman"/>
                <a:cs typeface="Times New Roman"/>
              </a:endParaRPr>
            </a:p>
            <a:p>
              <a:pPr marL="171450" indent="-171450">
                <a:lnSpc>
                  <a:spcPct val="150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ZA" sz="1200" dirty="0">
                  <a:solidFill>
                    <a:srgbClr val="000000"/>
                  </a:solidFill>
                  <a:latin typeface="Arial"/>
                  <a:ea typeface="Times New Roman"/>
                  <a:cs typeface="Times New Roman"/>
                </a:rPr>
                <a:t>Any other person who has an interest in adopting the SLP</a:t>
              </a:r>
              <a:endParaRPr lang="en-ZA" sz="1200" dirty="0">
                <a:latin typeface="Arial"/>
                <a:ea typeface="Times New Roman"/>
                <a:cs typeface="Times New Roman"/>
              </a:endParaRPr>
            </a:p>
            <a:p>
              <a:pPr marL="171450" indent="-171450">
                <a:lnSpc>
                  <a:spcPct val="150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rgbClr val="000000"/>
                  </a:solidFill>
                  <a:latin typeface="Arial"/>
                  <a:ea typeface="Times New Roman"/>
                  <a:cs typeface="Times New Roman"/>
                </a:rPr>
                <a:t>Any other </a:t>
              </a:r>
              <a:r>
                <a:rPr lang="en-US" sz="1200" dirty="0">
                  <a:solidFill>
                    <a:srgbClr val="000000"/>
                  </a:solidFill>
                  <a:latin typeface="Arial"/>
                  <a:ea typeface="Times New Roman"/>
                  <a:cs typeface="Times New Roman"/>
                </a:rPr>
                <a:t>key stakeholders</a:t>
              </a:r>
              <a:endParaRPr lang="en-ZA" sz="1200" dirty="0">
                <a:latin typeface="Arial"/>
                <a:ea typeface="Times New Roman"/>
                <a:cs typeface="Times New Roman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95536" y="3252997"/>
            <a:ext cx="5040560" cy="2827943"/>
            <a:chOff x="395536" y="3252997"/>
            <a:chExt cx="5040560" cy="2827943"/>
          </a:xfrm>
        </p:grpSpPr>
        <p:cxnSp>
          <p:nvCxnSpPr>
            <p:cNvPr id="6" name="Elbow Connector 5"/>
            <p:cNvCxnSpPr>
              <a:endCxn id="10" idx="2"/>
            </p:cNvCxnSpPr>
            <p:nvPr/>
          </p:nvCxnSpPr>
          <p:spPr>
            <a:xfrm flipV="1">
              <a:off x="1331640" y="3252997"/>
              <a:ext cx="889071" cy="823115"/>
            </a:xfrm>
            <a:prstGeom prst="bentConnector3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ounded Rectangle 11"/>
            <p:cNvSpPr/>
            <p:nvPr/>
          </p:nvSpPr>
          <p:spPr>
            <a:xfrm>
              <a:off x="395536" y="4063755"/>
              <a:ext cx="5040560" cy="2017185"/>
            </a:xfrm>
            <a:prstGeom prst="roundRect">
              <a:avLst>
                <a:gd name="adj" fmla="val 872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rgbClr val="0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en-US" sz="1200" b="1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What?</a:t>
              </a:r>
              <a:endParaRPr lang="en-ZA" sz="1200" dirty="0">
                <a:effectLst/>
                <a:latin typeface="Arial"/>
                <a:ea typeface="Times New Roman"/>
                <a:cs typeface="Times New Roman"/>
              </a:endParaRPr>
            </a:p>
            <a:p>
              <a:pPr marL="171450" indent="-171450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Explain use of Simple 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Leading </a:t>
              </a:r>
              <a:r>
                <a:rPr lang="en-US" sz="1200" dirty="0" smtClean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Practice Adoption </a:t>
              </a:r>
              <a:r>
                <a:rPr lang="en-ZA" sz="1200" dirty="0" smtClean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Brief</a:t>
              </a:r>
              <a:endParaRPr lang="en-ZA" sz="1200" dirty="0">
                <a:effectLst/>
                <a:latin typeface="Arial"/>
                <a:ea typeface="Times New Roman"/>
                <a:cs typeface="Times New Roman"/>
              </a:endParaRPr>
            </a:p>
            <a:p>
              <a:pPr marL="171450" indent="-171450">
                <a:lnSpc>
                  <a:spcPct val="150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Provide / arrange </a:t>
              </a:r>
              <a:r>
                <a:rPr lang="en-US" sz="1200" dirty="0" smtClean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training (where needed)</a:t>
              </a:r>
              <a:endParaRPr lang="en-ZA" sz="1200" dirty="0">
                <a:effectLst/>
                <a:latin typeface="Arial"/>
                <a:ea typeface="Times New Roman"/>
                <a:cs typeface="Times New Roman"/>
              </a:endParaRP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200" b="1" dirty="0">
                  <a:solidFill>
                    <a:srgbClr val="FF0000"/>
                  </a:solidFill>
                  <a:effectLst/>
                  <a:latin typeface="Arial"/>
                  <a:ea typeface="Times New Roman"/>
                  <a:cs typeface="Times New Roman"/>
                </a:rPr>
                <a:t>Problem </a:t>
              </a:r>
              <a:r>
                <a:rPr lang="en-US" sz="1200" b="1" dirty="0" smtClean="0">
                  <a:solidFill>
                    <a:srgbClr val="FF0000"/>
                  </a:solidFill>
                  <a:effectLst/>
                  <a:latin typeface="Arial"/>
                  <a:ea typeface="Times New Roman"/>
                  <a:cs typeface="Times New Roman"/>
                </a:rPr>
                <a:t>solving / </a:t>
              </a:r>
              <a:r>
                <a:rPr lang="en-US" sz="1200" b="1" dirty="0">
                  <a:solidFill>
                    <a:srgbClr val="FF0000"/>
                  </a:solidFill>
                  <a:latin typeface="Arial"/>
                  <a:ea typeface="Times New Roman"/>
                  <a:cs typeface="Times New Roman"/>
                </a:rPr>
                <a:t>Share adoption </a:t>
              </a:r>
              <a:r>
                <a:rPr lang="en-US" sz="1200" b="1" dirty="0" smtClean="0">
                  <a:solidFill>
                    <a:srgbClr val="FF0000"/>
                  </a:solidFill>
                  <a:latin typeface="Arial"/>
                  <a:ea typeface="Times New Roman"/>
                  <a:cs typeface="Times New Roman"/>
                </a:rPr>
                <a:t>experience</a:t>
              </a:r>
              <a:endParaRPr lang="en-ZA" sz="1200" b="1" dirty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endParaRPr>
            </a:p>
            <a:p>
              <a:pPr marL="171450" indent="-171450">
                <a:lnSpc>
                  <a:spcPct val="150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200" b="1" dirty="0">
                  <a:solidFill>
                    <a:srgbClr val="FF0000"/>
                  </a:solidFill>
                  <a:effectLst/>
                  <a:latin typeface="Arial"/>
                  <a:ea typeface="Times New Roman"/>
                  <a:cs typeface="Times New Roman"/>
                </a:rPr>
                <a:t>Provide / arrange </a:t>
              </a:r>
              <a:r>
                <a:rPr lang="en-US" sz="1200" b="1" dirty="0" smtClean="0">
                  <a:solidFill>
                    <a:srgbClr val="FF0000"/>
                  </a:solidFill>
                  <a:effectLst/>
                  <a:latin typeface="Arial"/>
                  <a:ea typeface="Times New Roman"/>
                  <a:cs typeface="Times New Roman"/>
                </a:rPr>
                <a:t>assistance (adoption v/s implementation) </a:t>
              </a:r>
              <a:endParaRPr lang="en-ZA" sz="1200" b="1" dirty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endParaRPr>
            </a:p>
            <a:p>
              <a:pPr marL="171450" indent="-171450">
                <a:lnSpc>
                  <a:spcPct val="150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200" b="1" dirty="0" smtClean="0">
                  <a:solidFill>
                    <a:srgbClr val="FF0000"/>
                  </a:solidFill>
                  <a:effectLst/>
                  <a:latin typeface="Arial"/>
                  <a:ea typeface="Times New Roman"/>
                  <a:cs typeface="Times New Roman"/>
                </a:rPr>
                <a:t>Assist in proper communication media</a:t>
              </a:r>
              <a:r>
                <a:rPr lang="en-US" sz="1200" b="1" dirty="0" smtClean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 </a:t>
              </a:r>
              <a:r>
                <a:rPr lang="en-US" sz="1200" dirty="0" smtClean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/ continuous 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improvement</a:t>
              </a:r>
              <a:endParaRPr lang="en-ZA" sz="1200" dirty="0">
                <a:effectLst/>
                <a:latin typeface="Arial"/>
                <a:ea typeface="Times New Roman"/>
                <a:cs typeface="Times New Roman"/>
              </a:endParaRPr>
            </a:p>
            <a:p>
              <a:pPr marL="171450" indent="-171450">
                <a:lnSpc>
                  <a:spcPct val="150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Mine visits as appropriate </a:t>
              </a:r>
              <a:endParaRPr lang="en-ZA" sz="12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6209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1772817"/>
            <a:ext cx="9144000" cy="352839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6" name="Straight Connector 15"/>
          <p:cNvCxnSpPr/>
          <p:nvPr/>
        </p:nvCxnSpPr>
        <p:spPr>
          <a:xfrm>
            <a:off x="149628" y="711811"/>
            <a:ext cx="892971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3"/>
          <p:cNvSpPr txBox="1">
            <a:spLocks/>
          </p:cNvSpPr>
          <p:nvPr/>
        </p:nvSpPr>
        <p:spPr>
          <a:xfrm>
            <a:off x="71438" y="142852"/>
            <a:ext cx="9001156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2400" b="1" dirty="0" smtClean="0">
                <a:latin typeface="Arial" pitchFamily="34" charset="0"/>
                <a:ea typeface="+mj-ea"/>
                <a:cs typeface="Arial" pitchFamily="34" charset="0"/>
              </a:rPr>
              <a:t>How long does this go on and what then?</a:t>
            </a:r>
            <a:endParaRPr kumimoji="0" lang="en-ZA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187624" y="6745136"/>
            <a:ext cx="7572428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6215656"/>
            <a:ext cx="857256" cy="597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2347" y="6263168"/>
            <a:ext cx="1000133" cy="466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0" name="Straight Connector 19"/>
          <p:cNvCxnSpPr/>
          <p:nvPr/>
        </p:nvCxnSpPr>
        <p:spPr>
          <a:xfrm>
            <a:off x="1187624" y="6225026"/>
            <a:ext cx="7572428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4"/>
          <p:cNvSpPr txBox="1">
            <a:spLocks/>
          </p:cNvSpPr>
          <p:nvPr/>
        </p:nvSpPr>
        <p:spPr>
          <a:xfrm>
            <a:off x="1500166" y="6303510"/>
            <a:ext cx="6572296" cy="3571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Z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Leading the change to zero harm</a:t>
            </a:r>
            <a:endParaRPr kumimoji="0" lang="en-ZA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953897" y="5394763"/>
            <a:ext cx="4276557" cy="482509"/>
          </a:xfrm>
          <a:prstGeom prst="roundRect">
            <a:avLst>
              <a:gd name="adj" fmla="val 8720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b="1" dirty="0">
                <a:solidFill>
                  <a:schemeClr val="bg1"/>
                </a:solidFill>
                <a:effectLst/>
                <a:latin typeface="Arial"/>
                <a:ea typeface="Times New Roman"/>
                <a:cs typeface="Times New Roman"/>
              </a:rPr>
              <a:t>Establish </a:t>
            </a:r>
            <a:r>
              <a:rPr lang="en-US" sz="1200" b="1" dirty="0" smtClean="0">
                <a:solidFill>
                  <a:schemeClr val="bg1"/>
                </a:solidFill>
                <a:effectLst/>
                <a:latin typeface="Arial"/>
                <a:ea typeface="Times New Roman"/>
                <a:cs typeface="Times New Roman"/>
              </a:rPr>
              <a:t>IG / COPA </a:t>
            </a:r>
            <a:r>
              <a:rPr lang="en-US" sz="1200" b="1" dirty="0">
                <a:solidFill>
                  <a:schemeClr val="bg1"/>
                </a:solidFill>
                <a:effectLst/>
                <a:latin typeface="Arial"/>
                <a:ea typeface="Times New Roman"/>
                <a:cs typeface="Times New Roman"/>
              </a:rPr>
              <a:t>and facilitate widespread adoption</a:t>
            </a:r>
            <a:endParaRPr lang="en-ZA" sz="1200" dirty="0">
              <a:solidFill>
                <a:schemeClr val="bg1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53897" y="1293439"/>
            <a:ext cx="4276557" cy="1223505"/>
            <a:chOff x="953897" y="1293439"/>
            <a:chExt cx="4276557" cy="1223505"/>
          </a:xfrm>
        </p:grpSpPr>
        <p:sp>
          <p:nvSpPr>
            <p:cNvPr id="28" name="Rounded Rectangle 27"/>
            <p:cNvSpPr/>
            <p:nvPr/>
          </p:nvSpPr>
          <p:spPr>
            <a:xfrm>
              <a:off x="953897" y="1293439"/>
              <a:ext cx="4276557" cy="516974"/>
            </a:xfrm>
            <a:prstGeom prst="roundRect">
              <a:avLst>
                <a:gd name="adj" fmla="val 8720"/>
              </a:avLst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en-US" sz="1200" b="1" dirty="0">
                  <a:solidFill>
                    <a:schemeClr val="bg1"/>
                  </a:solidFill>
                  <a:effectLst/>
                  <a:latin typeface="Arial"/>
                  <a:ea typeface="Times New Roman"/>
                  <a:cs typeface="Times New Roman"/>
                </a:rPr>
                <a:t>Disband </a:t>
              </a:r>
              <a:r>
                <a:rPr lang="en-US" sz="1200" b="1" dirty="0" smtClean="0">
                  <a:solidFill>
                    <a:schemeClr val="bg1"/>
                  </a:solidFill>
                  <a:effectLst/>
                  <a:latin typeface="Arial"/>
                  <a:ea typeface="Times New Roman"/>
                  <a:cs typeface="Times New Roman"/>
                </a:rPr>
                <a:t>Interest Group </a:t>
              </a:r>
              <a:r>
                <a:rPr lang="en-US" sz="1200" i="1" dirty="0" smtClean="0">
                  <a:solidFill>
                    <a:schemeClr val="bg1"/>
                  </a:solidFill>
                  <a:effectLst/>
                  <a:latin typeface="Arial"/>
                  <a:ea typeface="Times New Roman"/>
                  <a:cs typeface="Times New Roman"/>
                </a:rPr>
                <a:t>(COPA)</a:t>
              </a:r>
              <a:r>
                <a:rPr lang="en-US" sz="1200" b="1" dirty="0" smtClean="0">
                  <a:solidFill>
                    <a:schemeClr val="bg1"/>
                  </a:solidFill>
                  <a:effectLst/>
                  <a:latin typeface="Arial"/>
                  <a:ea typeface="Times New Roman"/>
                  <a:cs typeface="Times New Roman"/>
                </a:rPr>
                <a:t> </a:t>
              </a:r>
              <a:r>
                <a:rPr lang="en-US" sz="1200" b="1" dirty="0">
                  <a:solidFill>
                    <a:schemeClr val="bg1"/>
                  </a:solidFill>
                  <a:effectLst/>
                  <a:latin typeface="Arial"/>
                  <a:ea typeface="Times New Roman"/>
                  <a:cs typeface="Times New Roman"/>
                </a:rPr>
                <a:t>when no longer needed</a:t>
              </a:r>
              <a:endParaRPr lang="en-ZA" sz="1200" dirty="0">
                <a:solidFill>
                  <a:schemeClr val="bg1"/>
                </a:solidFill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29" name="Down Arrow 28"/>
            <p:cNvSpPr/>
            <p:nvPr/>
          </p:nvSpPr>
          <p:spPr>
            <a:xfrm>
              <a:off x="2868165" y="1999970"/>
              <a:ext cx="244375" cy="516974"/>
            </a:xfrm>
            <a:prstGeom prst="down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ZA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952299" y="2706501"/>
            <a:ext cx="4278155" cy="1206272"/>
            <a:chOff x="952299" y="2706501"/>
            <a:chExt cx="4278155" cy="1206272"/>
          </a:xfrm>
        </p:grpSpPr>
        <p:sp>
          <p:nvSpPr>
            <p:cNvPr id="27" name="Rounded Rectangle 26"/>
            <p:cNvSpPr/>
            <p:nvPr/>
          </p:nvSpPr>
          <p:spPr>
            <a:xfrm>
              <a:off x="952299" y="2706501"/>
              <a:ext cx="4278155" cy="516974"/>
            </a:xfrm>
            <a:prstGeom prst="roundRect">
              <a:avLst>
                <a:gd name="adj" fmla="val 8720"/>
              </a:avLst>
            </a:prstGeom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en-US" sz="1200" b="1" dirty="0">
                  <a:solidFill>
                    <a:schemeClr val="bg1"/>
                  </a:solidFill>
                  <a:effectLst/>
                  <a:latin typeface="Arial"/>
                  <a:ea typeface="Times New Roman"/>
                  <a:cs typeface="Times New Roman"/>
                </a:rPr>
                <a:t>Identify new </a:t>
              </a:r>
              <a:r>
                <a:rPr lang="en-US" sz="1200" b="1" dirty="0" smtClean="0">
                  <a:solidFill>
                    <a:schemeClr val="bg1"/>
                  </a:solidFill>
                  <a:effectLst/>
                  <a:latin typeface="Arial"/>
                  <a:ea typeface="Times New Roman"/>
                  <a:cs typeface="Times New Roman"/>
                </a:rPr>
                <a:t>practices </a:t>
              </a:r>
              <a:r>
                <a:rPr lang="en-US" sz="1200" b="1" dirty="0">
                  <a:solidFill>
                    <a:schemeClr val="bg1"/>
                  </a:solidFill>
                  <a:effectLst/>
                  <a:latin typeface="Arial"/>
                  <a:ea typeface="Times New Roman"/>
                  <a:cs typeface="Times New Roman"/>
                </a:rPr>
                <a:t>with best potential</a:t>
              </a:r>
              <a:endParaRPr lang="en-ZA" sz="1200" dirty="0">
                <a:solidFill>
                  <a:schemeClr val="bg1"/>
                </a:solidFill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30" name="Down Arrow 29"/>
            <p:cNvSpPr/>
            <p:nvPr/>
          </p:nvSpPr>
          <p:spPr>
            <a:xfrm>
              <a:off x="2868165" y="3395799"/>
              <a:ext cx="244375" cy="516974"/>
            </a:xfrm>
            <a:prstGeom prst="down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ZA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953897" y="4119562"/>
            <a:ext cx="4276557" cy="1154575"/>
            <a:chOff x="953897" y="4119562"/>
            <a:chExt cx="4276557" cy="1154575"/>
          </a:xfrm>
        </p:grpSpPr>
        <p:sp>
          <p:nvSpPr>
            <p:cNvPr id="26" name="Rounded Rectangle 25"/>
            <p:cNvSpPr/>
            <p:nvPr/>
          </p:nvSpPr>
          <p:spPr>
            <a:xfrm>
              <a:off x="953897" y="4119562"/>
              <a:ext cx="4276557" cy="499741"/>
            </a:xfrm>
            <a:prstGeom prst="roundRect">
              <a:avLst>
                <a:gd name="adj" fmla="val 8720"/>
              </a:avLst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en-US" sz="1200" b="1" dirty="0">
                  <a:solidFill>
                    <a:schemeClr val="bg1"/>
                  </a:solidFill>
                  <a:effectLst/>
                  <a:latin typeface="Arial"/>
                  <a:ea typeface="Times New Roman"/>
                  <a:cs typeface="Times New Roman"/>
                </a:rPr>
                <a:t>Investigate / document new </a:t>
              </a:r>
              <a:r>
                <a:rPr lang="en-US" sz="1200" b="1" dirty="0" smtClean="0">
                  <a:solidFill>
                    <a:schemeClr val="bg1"/>
                  </a:solidFill>
                  <a:effectLst/>
                  <a:latin typeface="Arial"/>
                  <a:ea typeface="Times New Roman"/>
                  <a:cs typeface="Times New Roman"/>
                </a:rPr>
                <a:t>practices </a:t>
              </a:r>
              <a:r>
                <a:rPr lang="en-US" sz="1200" b="1" dirty="0">
                  <a:solidFill>
                    <a:schemeClr val="bg1"/>
                  </a:solidFill>
                  <a:effectLst/>
                  <a:latin typeface="Arial"/>
                  <a:ea typeface="Times New Roman"/>
                  <a:cs typeface="Times New Roman"/>
                </a:rPr>
                <a:t>for adoption</a:t>
              </a:r>
              <a:endParaRPr lang="en-ZA" sz="1200" dirty="0">
                <a:solidFill>
                  <a:schemeClr val="bg1"/>
                </a:solidFill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31" name="Down Arrow 30"/>
            <p:cNvSpPr/>
            <p:nvPr/>
          </p:nvSpPr>
          <p:spPr>
            <a:xfrm>
              <a:off x="2868165" y="4757163"/>
              <a:ext cx="244375" cy="516974"/>
            </a:xfrm>
            <a:prstGeom prst="down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ZA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724130" y="1074689"/>
            <a:ext cx="2520280" cy="4651096"/>
            <a:chOff x="-210595" y="57099"/>
            <a:chExt cx="1414556" cy="2109398"/>
          </a:xfrm>
        </p:grpSpPr>
        <p:sp>
          <p:nvSpPr>
            <p:cNvPr id="33" name="Curved Up Arrow 32"/>
            <p:cNvSpPr/>
            <p:nvPr/>
          </p:nvSpPr>
          <p:spPr>
            <a:xfrm rot="15797823">
              <a:off x="-767872" y="653170"/>
              <a:ext cx="2109398" cy="917255"/>
            </a:xfrm>
            <a:prstGeom prst="curvedUpArrow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ZA"/>
            </a:p>
          </p:txBody>
        </p:sp>
        <p:sp>
          <p:nvSpPr>
            <p:cNvPr id="34" name="Flowchart: Connector 33"/>
            <p:cNvSpPr/>
            <p:nvPr/>
          </p:nvSpPr>
          <p:spPr>
            <a:xfrm>
              <a:off x="-210595" y="556260"/>
              <a:ext cx="1414556" cy="1219200"/>
            </a:xfrm>
            <a:prstGeom prst="flowChartConnector">
              <a:avLst/>
            </a:prstGeom>
            <a:gradFill flip="none" rotWithShape="1">
              <a:gsLst>
                <a:gs pos="58000">
                  <a:schemeClr val="accent2">
                    <a:lumMod val="75000"/>
                  </a:schemeClr>
                </a:gs>
                <a:gs pos="39000">
                  <a:schemeClr val="accent3">
                    <a:lumMod val="75000"/>
                  </a:schemeClr>
                </a:gs>
                <a:gs pos="14000">
                  <a:schemeClr val="accent6">
                    <a:lumMod val="75000"/>
                  </a:schemeClr>
                </a:gs>
                <a:gs pos="79000">
                  <a:schemeClr val="tx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tx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en-US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  <a:ea typeface="Times New Roman"/>
                  <a:cs typeface="Times New Roman"/>
                </a:rPr>
                <a:t>Cycle of continuous OHS improvement</a:t>
              </a:r>
              <a:endParaRPr lang="en-Z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5473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149628" y="711811"/>
            <a:ext cx="892971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3"/>
          <p:cNvSpPr txBox="1">
            <a:spLocks/>
          </p:cNvSpPr>
          <p:nvPr/>
        </p:nvSpPr>
        <p:spPr>
          <a:xfrm>
            <a:off x="71438" y="142852"/>
            <a:ext cx="9001156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2400" b="1" dirty="0" smtClean="0">
                <a:latin typeface="Arial" pitchFamily="34" charset="0"/>
                <a:ea typeface="+mj-ea"/>
                <a:cs typeface="Arial" pitchFamily="34" charset="0"/>
              </a:rPr>
              <a:t>Adoption steps</a:t>
            </a:r>
            <a:endParaRPr kumimoji="0" lang="en-ZA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187624" y="6745136"/>
            <a:ext cx="7572428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6215656"/>
            <a:ext cx="857256" cy="597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2347" y="6263168"/>
            <a:ext cx="1000133" cy="466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0" name="Straight Connector 19"/>
          <p:cNvCxnSpPr/>
          <p:nvPr/>
        </p:nvCxnSpPr>
        <p:spPr>
          <a:xfrm>
            <a:off x="1187624" y="6225026"/>
            <a:ext cx="7572428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4"/>
          <p:cNvSpPr txBox="1">
            <a:spLocks/>
          </p:cNvSpPr>
          <p:nvPr/>
        </p:nvSpPr>
        <p:spPr>
          <a:xfrm>
            <a:off x="1500166" y="6303510"/>
            <a:ext cx="6572296" cy="3571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Z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Leading the change to zero harm</a:t>
            </a:r>
            <a:endParaRPr kumimoji="0" lang="en-ZA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77203" y="1171432"/>
            <a:ext cx="2196959" cy="1013981"/>
            <a:chOff x="177203" y="1171432"/>
            <a:chExt cx="2196959" cy="1013981"/>
          </a:xfrm>
        </p:grpSpPr>
        <p:sp>
          <p:nvSpPr>
            <p:cNvPr id="4" name="Freeform 3"/>
            <p:cNvSpPr/>
            <p:nvPr/>
          </p:nvSpPr>
          <p:spPr>
            <a:xfrm>
              <a:off x="177203" y="1171432"/>
              <a:ext cx="1689969" cy="1013981"/>
            </a:xfrm>
            <a:custGeom>
              <a:avLst/>
              <a:gdLst>
                <a:gd name="connsiteX0" fmla="*/ 0 w 1689969"/>
                <a:gd name="connsiteY0" fmla="*/ 101398 h 1013981"/>
                <a:gd name="connsiteX1" fmla="*/ 101398 w 1689969"/>
                <a:gd name="connsiteY1" fmla="*/ 0 h 1013981"/>
                <a:gd name="connsiteX2" fmla="*/ 1588571 w 1689969"/>
                <a:gd name="connsiteY2" fmla="*/ 0 h 1013981"/>
                <a:gd name="connsiteX3" fmla="*/ 1689969 w 1689969"/>
                <a:gd name="connsiteY3" fmla="*/ 101398 h 1013981"/>
                <a:gd name="connsiteX4" fmla="*/ 1689969 w 1689969"/>
                <a:gd name="connsiteY4" fmla="*/ 912583 h 1013981"/>
                <a:gd name="connsiteX5" fmla="*/ 1588571 w 1689969"/>
                <a:gd name="connsiteY5" fmla="*/ 1013981 h 1013981"/>
                <a:gd name="connsiteX6" fmla="*/ 101398 w 1689969"/>
                <a:gd name="connsiteY6" fmla="*/ 1013981 h 1013981"/>
                <a:gd name="connsiteX7" fmla="*/ 0 w 1689969"/>
                <a:gd name="connsiteY7" fmla="*/ 912583 h 1013981"/>
                <a:gd name="connsiteX8" fmla="*/ 0 w 1689969"/>
                <a:gd name="connsiteY8" fmla="*/ 101398 h 1013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9969" h="1013981">
                  <a:moveTo>
                    <a:pt x="0" y="101398"/>
                  </a:moveTo>
                  <a:cubicBezTo>
                    <a:pt x="0" y="45397"/>
                    <a:pt x="45397" y="0"/>
                    <a:pt x="101398" y="0"/>
                  </a:cubicBezTo>
                  <a:lnTo>
                    <a:pt x="1588571" y="0"/>
                  </a:lnTo>
                  <a:cubicBezTo>
                    <a:pt x="1644572" y="0"/>
                    <a:pt x="1689969" y="45397"/>
                    <a:pt x="1689969" y="101398"/>
                  </a:cubicBezTo>
                  <a:lnTo>
                    <a:pt x="1689969" y="912583"/>
                  </a:lnTo>
                  <a:cubicBezTo>
                    <a:pt x="1689969" y="968584"/>
                    <a:pt x="1644572" y="1013981"/>
                    <a:pt x="1588571" y="1013981"/>
                  </a:cubicBezTo>
                  <a:lnTo>
                    <a:pt x="101398" y="1013981"/>
                  </a:lnTo>
                  <a:cubicBezTo>
                    <a:pt x="45397" y="1013981"/>
                    <a:pt x="0" y="968584"/>
                    <a:pt x="0" y="912583"/>
                  </a:cubicBezTo>
                  <a:lnTo>
                    <a:pt x="0" y="10139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848" tIns="86848" rIns="86848" bIns="86848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1500" b="0" kern="1200" dirty="0" smtClean="0">
                  <a:effectLst/>
                  <a:latin typeface="Arial" pitchFamily="34" charset="0"/>
                  <a:cs typeface="Arial" pitchFamily="34" charset="0"/>
                </a:rPr>
                <a:t>Facilitate adoption decision</a:t>
              </a:r>
              <a:endParaRPr lang="en-ZA" sz="1500" b="0" kern="1200" dirty="0"/>
            </a:p>
          </p:txBody>
        </p:sp>
        <p:sp>
          <p:nvSpPr>
            <p:cNvPr id="5" name="Freeform 4"/>
            <p:cNvSpPr/>
            <p:nvPr/>
          </p:nvSpPr>
          <p:spPr>
            <a:xfrm>
              <a:off x="2015889" y="1468866"/>
              <a:ext cx="358273" cy="419112"/>
            </a:xfrm>
            <a:custGeom>
              <a:avLst/>
              <a:gdLst>
                <a:gd name="connsiteX0" fmla="*/ 0 w 358273"/>
                <a:gd name="connsiteY0" fmla="*/ 83822 h 419112"/>
                <a:gd name="connsiteX1" fmla="*/ 179137 w 358273"/>
                <a:gd name="connsiteY1" fmla="*/ 83822 h 419112"/>
                <a:gd name="connsiteX2" fmla="*/ 179137 w 358273"/>
                <a:gd name="connsiteY2" fmla="*/ 0 h 419112"/>
                <a:gd name="connsiteX3" fmla="*/ 358273 w 358273"/>
                <a:gd name="connsiteY3" fmla="*/ 209556 h 419112"/>
                <a:gd name="connsiteX4" fmla="*/ 179137 w 358273"/>
                <a:gd name="connsiteY4" fmla="*/ 419112 h 419112"/>
                <a:gd name="connsiteX5" fmla="*/ 179137 w 358273"/>
                <a:gd name="connsiteY5" fmla="*/ 335290 h 419112"/>
                <a:gd name="connsiteX6" fmla="*/ 0 w 358273"/>
                <a:gd name="connsiteY6" fmla="*/ 335290 h 419112"/>
                <a:gd name="connsiteX7" fmla="*/ 0 w 358273"/>
                <a:gd name="connsiteY7" fmla="*/ 83822 h 419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8273" h="419112">
                  <a:moveTo>
                    <a:pt x="0" y="83822"/>
                  </a:moveTo>
                  <a:lnTo>
                    <a:pt x="179137" y="83822"/>
                  </a:lnTo>
                  <a:lnTo>
                    <a:pt x="179137" y="0"/>
                  </a:lnTo>
                  <a:lnTo>
                    <a:pt x="358273" y="209556"/>
                  </a:lnTo>
                  <a:lnTo>
                    <a:pt x="179137" y="419112"/>
                  </a:lnTo>
                  <a:lnTo>
                    <a:pt x="179137" y="335290"/>
                  </a:lnTo>
                  <a:lnTo>
                    <a:pt x="0" y="335290"/>
                  </a:lnTo>
                  <a:lnTo>
                    <a:pt x="0" y="83822"/>
                  </a:lnTo>
                  <a:close/>
                </a:path>
              </a:pathLst>
            </a:cu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83822" rIns="107482" bIns="8382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ZA" sz="1200" b="0" kern="120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543160" y="1171432"/>
            <a:ext cx="2196959" cy="1013981"/>
            <a:chOff x="2543160" y="1171432"/>
            <a:chExt cx="2196959" cy="1013981"/>
          </a:xfrm>
        </p:grpSpPr>
        <p:sp>
          <p:nvSpPr>
            <p:cNvPr id="6" name="Freeform 5"/>
            <p:cNvSpPr/>
            <p:nvPr/>
          </p:nvSpPr>
          <p:spPr>
            <a:xfrm>
              <a:off x="2543160" y="1171432"/>
              <a:ext cx="1689969" cy="1013981"/>
            </a:xfrm>
            <a:custGeom>
              <a:avLst/>
              <a:gdLst>
                <a:gd name="connsiteX0" fmla="*/ 0 w 1689969"/>
                <a:gd name="connsiteY0" fmla="*/ 101398 h 1013981"/>
                <a:gd name="connsiteX1" fmla="*/ 101398 w 1689969"/>
                <a:gd name="connsiteY1" fmla="*/ 0 h 1013981"/>
                <a:gd name="connsiteX2" fmla="*/ 1588571 w 1689969"/>
                <a:gd name="connsiteY2" fmla="*/ 0 h 1013981"/>
                <a:gd name="connsiteX3" fmla="*/ 1689969 w 1689969"/>
                <a:gd name="connsiteY3" fmla="*/ 101398 h 1013981"/>
                <a:gd name="connsiteX4" fmla="*/ 1689969 w 1689969"/>
                <a:gd name="connsiteY4" fmla="*/ 912583 h 1013981"/>
                <a:gd name="connsiteX5" fmla="*/ 1588571 w 1689969"/>
                <a:gd name="connsiteY5" fmla="*/ 1013981 h 1013981"/>
                <a:gd name="connsiteX6" fmla="*/ 101398 w 1689969"/>
                <a:gd name="connsiteY6" fmla="*/ 1013981 h 1013981"/>
                <a:gd name="connsiteX7" fmla="*/ 0 w 1689969"/>
                <a:gd name="connsiteY7" fmla="*/ 912583 h 1013981"/>
                <a:gd name="connsiteX8" fmla="*/ 0 w 1689969"/>
                <a:gd name="connsiteY8" fmla="*/ 101398 h 1013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9969" h="1013981">
                  <a:moveTo>
                    <a:pt x="0" y="101398"/>
                  </a:moveTo>
                  <a:cubicBezTo>
                    <a:pt x="0" y="45397"/>
                    <a:pt x="45397" y="0"/>
                    <a:pt x="101398" y="0"/>
                  </a:cubicBezTo>
                  <a:lnTo>
                    <a:pt x="1588571" y="0"/>
                  </a:lnTo>
                  <a:cubicBezTo>
                    <a:pt x="1644572" y="0"/>
                    <a:pt x="1689969" y="45397"/>
                    <a:pt x="1689969" y="101398"/>
                  </a:cubicBezTo>
                  <a:lnTo>
                    <a:pt x="1689969" y="912583"/>
                  </a:lnTo>
                  <a:cubicBezTo>
                    <a:pt x="1689969" y="968584"/>
                    <a:pt x="1644572" y="1013981"/>
                    <a:pt x="1588571" y="1013981"/>
                  </a:cubicBezTo>
                  <a:lnTo>
                    <a:pt x="101398" y="1013981"/>
                  </a:lnTo>
                  <a:cubicBezTo>
                    <a:pt x="45397" y="1013981"/>
                    <a:pt x="0" y="968584"/>
                    <a:pt x="0" y="912583"/>
                  </a:cubicBezTo>
                  <a:lnTo>
                    <a:pt x="0" y="10139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496086"/>
                <a:satOff val="2989"/>
                <a:lumOff val="240"/>
                <a:alphaOff val="0"/>
              </a:schemeClr>
            </a:fillRef>
            <a:effectRef idx="1">
              <a:schemeClr val="accent4">
                <a:hueOff val="-496086"/>
                <a:satOff val="2989"/>
                <a:lumOff val="24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848" tIns="86848" rIns="86848" bIns="86848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1500" b="0" kern="1200" dirty="0" smtClean="0">
                  <a:effectLst/>
                  <a:latin typeface="Arial" pitchFamily="34" charset="0"/>
                  <a:cs typeface="Arial" pitchFamily="34" charset="0"/>
                </a:rPr>
                <a:t>Secure widespread support for adoption</a:t>
              </a:r>
              <a:endParaRPr lang="en-ZA" sz="1500" b="0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4381846" y="1468866"/>
              <a:ext cx="358273" cy="419112"/>
            </a:xfrm>
            <a:custGeom>
              <a:avLst/>
              <a:gdLst>
                <a:gd name="connsiteX0" fmla="*/ 0 w 358273"/>
                <a:gd name="connsiteY0" fmla="*/ 83822 h 419112"/>
                <a:gd name="connsiteX1" fmla="*/ 179137 w 358273"/>
                <a:gd name="connsiteY1" fmla="*/ 83822 h 419112"/>
                <a:gd name="connsiteX2" fmla="*/ 179137 w 358273"/>
                <a:gd name="connsiteY2" fmla="*/ 0 h 419112"/>
                <a:gd name="connsiteX3" fmla="*/ 358273 w 358273"/>
                <a:gd name="connsiteY3" fmla="*/ 209556 h 419112"/>
                <a:gd name="connsiteX4" fmla="*/ 179137 w 358273"/>
                <a:gd name="connsiteY4" fmla="*/ 419112 h 419112"/>
                <a:gd name="connsiteX5" fmla="*/ 179137 w 358273"/>
                <a:gd name="connsiteY5" fmla="*/ 335290 h 419112"/>
                <a:gd name="connsiteX6" fmla="*/ 0 w 358273"/>
                <a:gd name="connsiteY6" fmla="*/ 335290 h 419112"/>
                <a:gd name="connsiteX7" fmla="*/ 0 w 358273"/>
                <a:gd name="connsiteY7" fmla="*/ 83822 h 419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8273" h="419112">
                  <a:moveTo>
                    <a:pt x="0" y="83822"/>
                  </a:moveTo>
                  <a:lnTo>
                    <a:pt x="179137" y="83822"/>
                  </a:lnTo>
                  <a:lnTo>
                    <a:pt x="179137" y="0"/>
                  </a:lnTo>
                  <a:lnTo>
                    <a:pt x="358273" y="209556"/>
                  </a:lnTo>
                  <a:lnTo>
                    <a:pt x="179137" y="419112"/>
                  </a:lnTo>
                  <a:lnTo>
                    <a:pt x="179137" y="335290"/>
                  </a:lnTo>
                  <a:lnTo>
                    <a:pt x="0" y="335290"/>
                  </a:lnTo>
                  <a:lnTo>
                    <a:pt x="0" y="83822"/>
                  </a:lnTo>
                  <a:close/>
                </a:path>
              </a:pathLst>
            </a:cu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1">
              <a:schemeClr val="accent4">
                <a:hueOff val="-558096"/>
                <a:satOff val="3362"/>
                <a:lumOff val="270"/>
                <a:alphaOff val="0"/>
              </a:schemeClr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83822" rIns="107482" bIns="8382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ZA" sz="1200" b="0" kern="120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909116" y="1171432"/>
            <a:ext cx="2196960" cy="1013981"/>
            <a:chOff x="4909116" y="1171432"/>
            <a:chExt cx="2196960" cy="1013981"/>
          </a:xfrm>
        </p:grpSpPr>
        <p:sp>
          <p:nvSpPr>
            <p:cNvPr id="8" name="Freeform 7"/>
            <p:cNvSpPr/>
            <p:nvPr/>
          </p:nvSpPr>
          <p:spPr>
            <a:xfrm>
              <a:off x="4909116" y="1171432"/>
              <a:ext cx="1689969" cy="1013981"/>
            </a:xfrm>
            <a:custGeom>
              <a:avLst/>
              <a:gdLst>
                <a:gd name="connsiteX0" fmla="*/ 0 w 1689969"/>
                <a:gd name="connsiteY0" fmla="*/ 101398 h 1013981"/>
                <a:gd name="connsiteX1" fmla="*/ 101398 w 1689969"/>
                <a:gd name="connsiteY1" fmla="*/ 0 h 1013981"/>
                <a:gd name="connsiteX2" fmla="*/ 1588571 w 1689969"/>
                <a:gd name="connsiteY2" fmla="*/ 0 h 1013981"/>
                <a:gd name="connsiteX3" fmla="*/ 1689969 w 1689969"/>
                <a:gd name="connsiteY3" fmla="*/ 101398 h 1013981"/>
                <a:gd name="connsiteX4" fmla="*/ 1689969 w 1689969"/>
                <a:gd name="connsiteY4" fmla="*/ 912583 h 1013981"/>
                <a:gd name="connsiteX5" fmla="*/ 1588571 w 1689969"/>
                <a:gd name="connsiteY5" fmla="*/ 1013981 h 1013981"/>
                <a:gd name="connsiteX6" fmla="*/ 101398 w 1689969"/>
                <a:gd name="connsiteY6" fmla="*/ 1013981 h 1013981"/>
                <a:gd name="connsiteX7" fmla="*/ 0 w 1689969"/>
                <a:gd name="connsiteY7" fmla="*/ 912583 h 1013981"/>
                <a:gd name="connsiteX8" fmla="*/ 0 w 1689969"/>
                <a:gd name="connsiteY8" fmla="*/ 101398 h 1013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9969" h="1013981">
                  <a:moveTo>
                    <a:pt x="0" y="101398"/>
                  </a:moveTo>
                  <a:cubicBezTo>
                    <a:pt x="0" y="45397"/>
                    <a:pt x="45397" y="0"/>
                    <a:pt x="101398" y="0"/>
                  </a:cubicBezTo>
                  <a:lnTo>
                    <a:pt x="1588571" y="0"/>
                  </a:lnTo>
                  <a:cubicBezTo>
                    <a:pt x="1644572" y="0"/>
                    <a:pt x="1689969" y="45397"/>
                    <a:pt x="1689969" y="101398"/>
                  </a:cubicBezTo>
                  <a:lnTo>
                    <a:pt x="1689969" y="912583"/>
                  </a:lnTo>
                  <a:cubicBezTo>
                    <a:pt x="1689969" y="968584"/>
                    <a:pt x="1644572" y="1013981"/>
                    <a:pt x="1588571" y="1013981"/>
                  </a:cubicBezTo>
                  <a:lnTo>
                    <a:pt x="101398" y="1013981"/>
                  </a:lnTo>
                  <a:cubicBezTo>
                    <a:pt x="45397" y="1013981"/>
                    <a:pt x="0" y="968584"/>
                    <a:pt x="0" y="912583"/>
                  </a:cubicBezTo>
                  <a:lnTo>
                    <a:pt x="0" y="10139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992171"/>
                <a:satOff val="5978"/>
                <a:lumOff val="479"/>
                <a:alphaOff val="0"/>
              </a:schemeClr>
            </a:fillRef>
            <a:effectRef idx="1">
              <a:schemeClr val="accent4">
                <a:hueOff val="-992171"/>
                <a:satOff val="5978"/>
                <a:lumOff val="47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848" tIns="86848" rIns="86848" bIns="86848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1500" b="0" kern="1200" dirty="0" smtClean="0">
                  <a:effectLst/>
                  <a:latin typeface="Arial" pitchFamily="34" charset="0"/>
                  <a:cs typeface="Arial" pitchFamily="34" charset="0"/>
                </a:rPr>
                <a:t>Establish an effective adoption team</a:t>
              </a:r>
              <a:endParaRPr lang="en-ZA" sz="1500" b="0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6747803" y="1468866"/>
              <a:ext cx="358273" cy="419112"/>
            </a:xfrm>
            <a:custGeom>
              <a:avLst/>
              <a:gdLst>
                <a:gd name="connsiteX0" fmla="*/ 0 w 358273"/>
                <a:gd name="connsiteY0" fmla="*/ 83822 h 419112"/>
                <a:gd name="connsiteX1" fmla="*/ 179137 w 358273"/>
                <a:gd name="connsiteY1" fmla="*/ 83822 h 419112"/>
                <a:gd name="connsiteX2" fmla="*/ 179137 w 358273"/>
                <a:gd name="connsiteY2" fmla="*/ 0 h 419112"/>
                <a:gd name="connsiteX3" fmla="*/ 358273 w 358273"/>
                <a:gd name="connsiteY3" fmla="*/ 209556 h 419112"/>
                <a:gd name="connsiteX4" fmla="*/ 179137 w 358273"/>
                <a:gd name="connsiteY4" fmla="*/ 419112 h 419112"/>
                <a:gd name="connsiteX5" fmla="*/ 179137 w 358273"/>
                <a:gd name="connsiteY5" fmla="*/ 335290 h 419112"/>
                <a:gd name="connsiteX6" fmla="*/ 0 w 358273"/>
                <a:gd name="connsiteY6" fmla="*/ 335290 h 419112"/>
                <a:gd name="connsiteX7" fmla="*/ 0 w 358273"/>
                <a:gd name="connsiteY7" fmla="*/ 83822 h 419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8273" h="419112">
                  <a:moveTo>
                    <a:pt x="0" y="83822"/>
                  </a:moveTo>
                  <a:lnTo>
                    <a:pt x="179137" y="83822"/>
                  </a:lnTo>
                  <a:lnTo>
                    <a:pt x="179137" y="0"/>
                  </a:lnTo>
                  <a:lnTo>
                    <a:pt x="358273" y="209556"/>
                  </a:lnTo>
                  <a:lnTo>
                    <a:pt x="179137" y="419112"/>
                  </a:lnTo>
                  <a:lnTo>
                    <a:pt x="179137" y="335290"/>
                  </a:lnTo>
                  <a:lnTo>
                    <a:pt x="0" y="335290"/>
                  </a:lnTo>
                  <a:lnTo>
                    <a:pt x="0" y="83822"/>
                  </a:lnTo>
                  <a:close/>
                </a:path>
              </a:pathLst>
            </a:cu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1">
              <a:schemeClr val="accent4">
                <a:hueOff val="-1116192"/>
                <a:satOff val="6725"/>
                <a:lumOff val="539"/>
                <a:alphaOff val="0"/>
              </a:schemeClr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83822" rIns="107482" bIns="8382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ZA" sz="1200" b="0" kern="120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7275073" y="1171432"/>
            <a:ext cx="1689969" cy="1520972"/>
            <a:chOff x="7275073" y="1171432"/>
            <a:chExt cx="1689969" cy="1520972"/>
          </a:xfrm>
        </p:grpSpPr>
        <p:sp>
          <p:nvSpPr>
            <p:cNvPr id="12" name="Freeform 11"/>
            <p:cNvSpPr/>
            <p:nvPr/>
          </p:nvSpPr>
          <p:spPr>
            <a:xfrm>
              <a:off x="7275073" y="1171432"/>
              <a:ext cx="1689969" cy="1013981"/>
            </a:xfrm>
            <a:custGeom>
              <a:avLst/>
              <a:gdLst>
                <a:gd name="connsiteX0" fmla="*/ 0 w 1689969"/>
                <a:gd name="connsiteY0" fmla="*/ 101398 h 1013981"/>
                <a:gd name="connsiteX1" fmla="*/ 101398 w 1689969"/>
                <a:gd name="connsiteY1" fmla="*/ 0 h 1013981"/>
                <a:gd name="connsiteX2" fmla="*/ 1588571 w 1689969"/>
                <a:gd name="connsiteY2" fmla="*/ 0 h 1013981"/>
                <a:gd name="connsiteX3" fmla="*/ 1689969 w 1689969"/>
                <a:gd name="connsiteY3" fmla="*/ 101398 h 1013981"/>
                <a:gd name="connsiteX4" fmla="*/ 1689969 w 1689969"/>
                <a:gd name="connsiteY4" fmla="*/ 912583 h 1013981"/>
                <a:gd name="connsiteX5" fmla="*/ 1588571 w 1689969"/>
                <a:gd name="connsiteY5" fmla="*/ 1013981 h 1013981"/>
                <a:gd name="connsiteX6" fmla="*/ 101398 w 1689969"/>
                <a:gd name="connsiteY6" fmla="*/ 1013981 h 1013981"/>
                <a:gd name="connsiteX7" fmla="*/ 0 w 1689969"/>
                <a:gd name="connsiteY7" fmla="*/ 912583 h 1013981"/>
                <a:gd name="connsiteX8" fmla="*/ 0 w 1689969"/>
                <a:gd name="connsiteY8" fmla="*/ 101398 h 1013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9969" h="1013981">
                  <a:moveTo>
                    <a:pt x="0" y="101398"/>
                  </a:moveTo>
                  <a:cubicBezTo>
                    <a:pt x="0" y="45397"/>
                    <a:pt x="45397" y="0"/>
                    <a:pt x="101398" y="0"/>
                  </a:cubicBezTo>
                  <a:lnTo>
                    <a:pt x="1588571" y="0"/>
                  </a:lnTo>
                  <a:cubicBezTo>
                    <a:pt x="1644572" y="0"/>
                    <a:pt x="1689969" y="45397"/>
                    <a:pt x="1689969" y="101398"/>
                  </a:cubicBezTo>
                  <a:lnTo>
                    <a:pt x="1689969" y="912583"/>
                  </a:lnTo>
                  <a:cubicBezTo>
                    <a:pt x="1689969" y="968584"/>
                    <a:pt x="1644572" y="1013981"/>
                    <a:pt x="1588571" y="1013981"/>
                  </a:cubicBezTo>
                  <a:lnTo>
                    <a:pt x="101398" y="1013981"/>
                  </a:lnTo>
                  <a:cubicBezTo>
                    <a:pt x="45397" y="1013981"/>
                    <a:pt x="0" y="968584"/>
                    <a:pt x="0" y="912583"/>
                  </a:cubicBezTo>
                  <a:lnTo>
                    <a:pt x="0" y="10139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1488257"/>
                <a:satOff val="8966"/>
                <a:lumOff val="719"/>
                <a:alphaOff val="0"/>
              </a:schemeClr>
            </a:fillRef>
            <a:effectRef idx="1">
              <a:schemeClr val="accent4">
                <a:hueOff val="-1488257"/>
                <a:satOff val="8966"/>
                <a:lumOff val="71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848" tIns="86848" rIns="86848" bIns="86848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1500" b="0" kern="1200" dirty="0" smtClean="0">
                  <a:effectLst/>
                  <a:latin typeface="Arial" pitchFamily="34" charset="0"/>
                  <a:cs typeface="Arial" pitchFamily="34" charset="0"/>
                </a:rPr>
                <a:t>Develop mine-wide adoption plan</a:t>
              </a:r>
              <a:endParaRPr lang="en-ZA" sz="1500" b="0" kern="12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7910501" y="2334130"/>
              <a:ext cx="419113" cy="358274"/>
            </a:xfrm>
            <a:custGeom>
              <a:avLst/>
              <a:gdLst>
                <a:gd name="connsiteX0" fmla="*/ 0 w 358273"/>
                <a:gd name="connsiteY0" fmla="*/ 83822 h 419112"/>
                <a:gd name="connsiteX1" fmla="*/ 179137 w 358273"/>
                <a:gd name="connsiteY1" fmla="*/ 83822 h 419112"/>
                <a:gd name="connsiteX2" fmla="*/ 179137 w 358273"/>
                <a:gd name="connsiteY2" fmla="*/ 0 h 419112"/>
                <a:gd name="connsiteX3" fmla="*/ 358273 w 358273"/>
                <a:gd name="connsiteY3" fmla="*/ 209556 h 419112"/>
                <a:gd name="connsiteX4" fmla="*/ 179137 w 358273"/>
                <a:gd name="connsiteY4" fmla="*/ 419112 h 419112"/>
                <a:gd name="connsiteX5" fmla="*/ 179137 w 358273"/>
                <a:gd name="connsiteY5" fmla="*/ 335290 h 419112"/>
                <a:gd name="connsiteX6" fmla="*/ 0 w 358273"/>
                <a:gd name="connsiteY6" fmla="*/ 335290 h 419112"/>
                <a:gd name="connsiteX7" fmla="*/ 0 w 358273"/>
                <a:gd name="connsiteY7" fmla="*/ 83822 h 419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8273" h="419112">
                  <a:moveTo>
                    <a:pt x="286618" y="1"/>
                  </a:moveTo>
                  <a:lnTo>
                    <a:pt x="286618" y="209557"/>
                  </a:lnTo>
                  <a:lnTo>
                    <a:pt x="358273" y="209557"/>
                  </a:lnTo>
                  <a:lnTo>
                    <a:pt x="179137" y="419111"/>
                  </a:lnTo>
                  <a:lnTo>
                    <a:pt x="0" y="209557"/>
                  </a:lnTo>
                  <a:lnTo>
                    <a:pt x="71655" y="209557"/>
                  </a:lnTo>
                  <a:lnTo>
                    <a:pt x="71655" y="1"/>
                  </a:lnTo>
                  <a:lnTo>
                    <a:pt x="286618" y="1"/>
                  </a:lnTo>
                  <a:close/>
                </a:path>
              </a:pathLst>
            </a:cu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1">
              <a:schemeClr val="accent4">
                <a:hueOff val="-1674289"/>
                <a:satOff val="10087"/>
                <a:lumOff val="809"/>
                <a:alphaOff val="0"/>
              </a:schemeClr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3" tIns="0" rIns="83822" bIns="10748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ZA" sz="1200" b="0" kern="120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768082" y="2861401"/>
            <a:ext cx="2196960" cy="1013981"/>
            <a:chOff x="6768082" y="2861401"/>
            <a:chExt cx="2196960" cy="1013981"/>
          </a:xfrm>
        </p:grpSpPr>
        <p:sp>
          <p:nvSpPr>
            <p:cNvPr id="14" name="Freeform 13"/>
            <p:cNvSpPr/>
            <p:nvPr/>
          </p:nvSpPr>
          <p:spPr>
            <a:xfrm>
              <a:off x="7275073" y="2861401"/>
              <a:ext cx="1689969" cy="1013981"/>
            </a:xfrm>
            <a:custGeom>
              <a:avLst/>
              <a:gdLst>
                <a:gd name="connsiteX0" fmla="*/ 0 w 1689969"/>
                <a:gd name="connsiteY0" fmla="*/ 101398 h 1013981"/>
                <a:gd name="connsiteX1" fmla="*/ 101398 w 1689969"/>
                <a:gd name="connsiteY1" fmla="*/ 0 h 1013981"/>
                <a:gd name="connsiteX2" fmla="*/ 1588571 w 1689969"/>
                <a:gd name="connsiteY2" fmla="*/ 0 h 1013981"/>
                <a:gd name="connsiteX3" fmla="*/ 1689969 w 1689969"/>
                <a:gd name="connsiteY3" fmla="*/ 101398 h 1013981"/>
                <a:gd name="connsiteX4" fmla="*/ 1689969 w 1689969"/>
                <a:gd name="connsiteY4" fmla="*/ 912583 h 1013981"/>
                <a:gd name="connsiteX5" fmla="*/ 1588571 w 1689969"/>
                <a:gd name="connsiteY5" fmla="*/ 1013981 h 1013981"/>
                <a:gd name="connsiteX6" fmla="*/ 101398 w 1689969"/>
                <a:gd name="connsiteY6" fmla="*/ 1013981 h 1013981"/>
                <a:gd name="connsiteX7" fmla="*/ 0 w 1689969"/>
                <a:gd name="connsiteY7" fmla="*/ 912583 h 1013981"/>
                <a:gd name="connsiteX8" fmla="*/ 0 w 1689969"/>
                <a:gd name="connsiteY8" fmla="*/ 101398 h 1013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9969" h="1013981">
                  <a:moveTo>
                    <a:pt x="0" y="101398"/>
                  </a:moveTo>
                  <a:cubicBezTo>
                    <a:pt x="0" y="45397"/>
                    <a:pt x="45397" y="0"/>
                    <a:pt x="101398" y="0"/>
                  </a:cubicBezTo>
                  <a:lnTo>
                    <a:pt x="1588571" y="0"/>
                  </a:lnTo>
                  <a:cubicBezTo>
                    <a:pt x="1644572" y="0"/>
                    <a:pt x="1689969" y="45397"/>
                    <a:pt x="1689969" y="101398"/>
                  </a:cubicBezTo>
                  <a:lnTo>
                    <a:pt x="1689969" y="912583"/>
                  </a:lnTo>
                  <a:cubicBezTo>
                    <a:pt x="1689969" y="968584"/>
                    <a:pt x="1644572" y="1013981"/>
                    <a:pt x="1588571" y="1013981"/>
                  </a:cubicBezTo>
                  <a:lnTo>
                    <a:pt x="101398" y="1013981"/>
                  </a:lnTo>
                  <a:cubicBezTo>
                    <a:pt x="45397" y="1013981"/>
                    <a:pt x="0" y="968584"/>
                    <a:pt x="0" y="912583"/>
                  </a:cubicBezTo>
                  <a:lnTo>
                    <a:pt x="0" y="10139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1984342"/>
                <a:satOff val="11955"/>
                <a:lumOff val="958"/>
                <a:alphaOff val="0"/>
              </a:schemeClr>
            </a:fillRef>
            <a:effectRef idx="1">
              <a:schemeClr val="accent4">
                <a:hueOff val="-1984342"/>
                <a:satOff val="11955"/>
                <a:lumOff val="95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848" tIns="86848" rIns="86848" bIns="86848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1500" b="0" kern="1200" dirty="0" smtClean="0">
                  <a:effectLst/>
                  <a:latin typeface="Arial" pitchFamily="34" charset="0"/>
                  <a:cs typeface="Arial" pitchFamily="34" charset="0"/>
                </a:rPr>
                <a:t>Implement a monitoring programme</a:t>
              </a:r>
              <a:endParaRPr lang="en-ZA" sz="1500" b="0" kern="1200" dirty="0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768082" y="3158835"/>
              <a:ext cx="358273" cy="419112"/>
            </a:xfrm>
            <a:custGeom>
              <a:avLst/>
              <a:gdLst>
                <a:gd name="connsiteX0" fmla="*/ 0 w 358273"/>
                <a:gd name="connsiteY0" fmla="*/ 83822 h 419112"/>
                <a:gd name="connsiteX1" fmla="*/ 179137 w 358273"/>
                <a:gd name="connsiteY1" fmla="*/ 83822 h 419112"/>
                <a:gd name="connsiteX2" fmla="*/ 179137 w 358273"/>
                <a:gd name="connsiteY2" fmla="*/ 0 h 419112"/>
                <a:gd name="connsiteX3" fmla="*/ 358273 w 358273"/>
                <a:gd name="connsiteY3" fmla="*/ 209556 h 419112"/>
                <a:gd name="connsiteX4" fmla="*/ 179137 w 358273"/>
                <a:gd name="connsiteY4" fmla="*/ 419112 h 419112"/>
                <a:gd name="connsiteX5" fmla="*/ 179137 w 358273"/>
                <a:gd name="connsiteY5" fmla="*/ 335290 h 419112"/>
                <a:gd name="connsiteX6" fmla="*/ 0 w 358273"/>
                <a:gd name="connsiteY6" fmla="*/ 335290 h 419112"/>
                <a:gd name="connsiteX7" fmla="*/ 0 w 358273"/>
                <a:gd name="connsiteY7" fmla="*/ 83822 h 419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8273" h="419112">
                  <a:moveTo>
                    <a:pt x="358273" y="335290"/>
                  </a:moveTo>
                  <a:lnTo>
                    <a:pt x="179136" y="335290"/>
                  </a:lnTo>
                  <a:lnTo>
                    <a:pt x="179136" y="419112"/>
                  </a:lnTo>
                  <a:lnTo>
                    <a:pt x="0" y="209556"/>
                  </a:lnTo>
                  <a:lnTo>
                    <a:pt x="179136" y="0"/>
                  </a:lnTo>
                  <a:lnTo>
                    <a:pt x="179136" y="83822"/>
                  </a:lnTo>
                  <a:lnTo>
                    <a:pt x="358273" y="83822"/>
                  </a:lnTo>
                  <a:lnTo>
                    <a:pt x="358273" y="335290"/>
                  </a:lnTo>
                  <a:close/>
                </a:path>
              </a:pathLst>
            </a:cu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1">
              <a:schemeClr val="accent4">
                <a:hueOff val="-2232385"/>
                <a:satOff val="13449"/>
                <a:lumOff val="1078"/>
                <a:alphaOff val="0"/>
              </a:schemeClr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482" tIns="83822" rIns="0" bIns="8382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ZA" sz="1200" b="0" kern="120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402126" y="2861401"/>
            <a:ext cx="2196959" cy="1013981"/>
            <a:chOff x="4402126" y="2861401"/>
            <a:chExt cx="2196959" cy="1013981"/>
          </a:xfrm>
        </p:grpSpPr>
        <p:sp>
          <p:nvSpPr>
            <p:cNvPr id="23" name="Freeform 22"/>
            <p:cNvSpPr/>
            <p:nvPr/>
          </p:nvSpPr>
          <p:spPr>
            <a:xfrm>
              <a:off x="4909116" y="2861401"/>
              <a:ext cx="1689969" cy="1013981"/>
            </a:xfrm>
            <a:custGeom>
              <a:avLst/>
              <a:gdLst>
                <a:gd name="connsiteX0" fmla="*/ 0 w 1689969"/>
                <a:gd name="connsiteY0" fmla="*/ 101398 h 1013981"/>
                <a:gd name="connsiteX1" fmla="*/ 101398 w 1689969"/>
                <a:gd name="connsiteY1" fmla="*/ 0 h 1013981"/>
                <a:gd name="connsiteX2" fmla="*/ 1588571 w 1689969"/>
                <a:gd name="connsiteY2" fmla="*/ 0 h 1013981"/>
                <a:gd name="connsiteX3" fmla="*/ 1689969 w 1689969"/>
                <a:gd name="connsiteY3" fmla="*/ 101398 h 1013981"/>
                <a:gd name="connsiteX4" fmla="*/ 1689969 w 1689969"/>
                <a:gd name="connsiteY4" fmla="*/ 912583 h 1013981"/>
                <a:gd name="connsiteX5" fmla="*/ 1588571 w 1689969"/>
                <a:gd name="connsiteY5" fmla="*/ 1013981 h 1013981"/>
                <a:gd name="connsiteX6" fmla="*/ 101398 w 1689969"/>
                <a:gd name="connsiteY6" fmla="*/ 1013981 h 1013981"/>
                <a:gd name="connsiteX7" fmla="*/ 0 w 1689969"/>
                <a:gd name="connsiteY7" fmla="*/ 912583 h 1013981"/>
                <a:gd name="connsiteX8" fmla="*/ 0 w 1689969"/>
                <a:gd name="connsiteY8" fmla="*/ 101398 h 1013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9969" h="1013981">
                  <a:moveTo>
                    <a:pt x="0" y="101398"/>
                  </a:moveTo>
                  <a:cubicBezTo>
                    <a:pt x="0" y="45397"/>
                    <a:pt x="45397" y="0"/>
                    <a:pt x="101398" y="0"/>
                  </a:cubicBezTo>
                  <a:lnTo>
                    <a:pt x="1588571" y="0"/>
                  </a:lnTo>
                  <a:cubicBezTo>
                    <a:pt x="1644572" y="0"/>
                    <a:pt x="1689969" y="45397"/>
                    <a:pt x="1689969" y="101398"/>
                  </a:cubicBezTo>
                  <a:lnTo>
                    <a:pt x="1689969" y="912583"/>
                  </a:lnTo>
                  <a:cubicBezTo>
                    <a:pt x="1689969" y="968584"/>
                    <a:pt x="1644572" y="1013981"/>
                    <a:pt x="1588571" y="1013981"/>
                  </a:cubicBezTo>
                  <a:lnTo>
                    <a:pt x="101398" y="1013981"/>
                  </a:lnTo>
                  <a:cubicBezTo>
                    <a:pt x="45397" y="1013981"/>
                    <a:pt x="0" y="968584"/>
                    <a:pt x="0" y="912583"/>
                  </a:cubicBezTo>
                  <a:lnTo>
                    <a:pt x="0" y="10139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2480428"/>
                <a:satOff val="14944"/>
                <a:lumOff val="1198"/>
                <a:alphaOff val="0"/>
              </a:schemeClr>
            </a:fillRef>
            <a:effectRef idx="1">
              <a:schemeClr val="accent4">
                <a:hueOff val="-2480428"/>
                <a:satOff val="14944"/>
                <a:lumOff val="119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848" tIns="86848" rIns="86848" bIns="86848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1500" b="0" kern="1200" dirty="0" smtClean="0">
                  <a:effectLst/>
                  <a:latin typeface="Arial" pitchFamily="34" charset="0"/>
                  <a:cs typeface="Arial" pitchFamily="34" charset="0"/>
                </a:rPr>
                <a:t>Harmonise practice with mine standards</a:t>
              </a:r>
              <a:endParaRPr lang="en-ZA" sz="1500" b="0" kern="1200" dirty="0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402126" y="3158834"/>
              <a:ext cx="358273" cy="419113"/>
            </a:xfrm>
            <a:custGeom>
              <a:avLst/>
              <a:gdLst>
                <a:gd name="connsiteX0" fmla="*/ 0 w 358273"/>
                <a:gd name="connsiteY0" fmla="*/ 83822 h 419112"/>
                <a:gd name="connsiteX1" fmla="*/ 179137 w 358273"/>
                <a:gd name="connsiteY1" fmla="*/ 83822 h 419112"/>
                <a:gd name="connsiteX2" fmla="*/ 179137 w 358273"/>
                <a:gd name="connsiteY2" fmla="*/ 0 h 419112"/>
                <a:gd name="connsiteX3" fmla="*/ 358273 w 358273"/>
                <a:gd name="connsiteY3" fmla="*/ 209556 h 419112"/>
                <a:gd name="connsiteX4" fmla="*/ 179137 w 358273"/>
                <a:gd name="connsiteY4" fmla="*/ 419112 h 419112"/>
                <a:gd name="connsiteX5" fmla="*/ 179137 w 358273"/>
                <a:gd name="connsiteY5" fmla="*/ 335290 h 419112"/>
                <a:gd name="connsiteX6" fmla="*/ 0 w 358273"/>
                <a:gd name="connsiteY6" fmla="*/ 335290 h 419112"/>
                <a:gd name="connsiteX7" fmla="*/ 0 w 358273"/>
                <a:gd name="connsiteY7" fmla="*/ 83822 h 419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8273" h="419112">
                  <a:moveTo>
                    <a:pt x="358273" y="335290"/>
                  </a:moveTo>
                  <a:lnTo>
                    <a:pt x="179136" y="335290"/>
                  </a:lnTo>
                  <a:lnTo>
                    <a:pt x="179136" y="419112"/>
                  </a:lnTo>
                  <a:lnTo>
                    <a:pt x="0" y="209556"/>
                  </a:lnTo>
                  <a:lnTo>
                    <a:pt x="179136" y="0"/>
                  </a:lnTo>
                  <a:lnTo>
                    <a:pt x="179136" y="83822"/>
                  </a:lnTo>
                  <a:lnTo>
                    <a:pt x="358273" y="83822"/>
                  </a:lnTo>
                  <a:lnTo>
                    <a:pt x="358273" y="335290"/>
                  </a:lnTo>
                  <a:close/>
                </a:path>
              </a:pathLst>
            </a:cu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1">
              <a:schemeClr val="accent4">
                <a:hueOff val="-2790481"/>
                <a:satOff val="16812"/>
                <a:lumOff val="1348"/>
                <a:alphaOff val="0"/>
              </a:schemeClr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482" tIns="83823" rIns="0" bIns="8382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ZA" sz="1200" b="0" kern="120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036169" y="2861401"/>
            <a:ext cx="2196960" cy="1013981"/>
            <a:chOff x="2036169" y="2861401"/>
            <a:chExt cx="2196960" cy="1013981"/>
          </a:xfrm>
        </p:grpSpPr>
        <p:sp>
          <p:nvSpPr>
            <p:cNvPr id="25" name="Freeform 24"/>
            <p:cNvSpPr/>
            <p:nvPr/>
          </p:nvSpPr>
          <p:spPr>
            <a:xfrm>
              <a:off x="2543160" y="2861401"/>
              <a:ext cx="1689969" cy="1013981"/>
            </a:xfrm>
            <a:custGeom>
              <a:avLst/>
              <a:gdLst>
                <a:gd name="connsiteX0" fmla="*/ 0 w 1689969"/>
                <a:gd name="connsiteY0" fmla="*/ 101398 h 1013981"/>
                <a:gd name="connsiteX1" fmla="*/ 101398 w 1689969"/>
                <a:gd name="connsiteY1" fmla="*/ 0 h 1013981"/>
                <a:gd name="connsiteX2" fmla="*/ 1588571 w 1689969"/>
                <a:gd name="connsiteY2" fmla="*/ 0 h 1013981"/>
                <a:gd name="connsiteX3" fmla="*/ 1689969 w 1689969"/>
                <a:gd name="connsiteY3" fmla="*/ 101398 h 1013981"/>
                <a:gd name="connsiteX4" fmla="*/ 1689969 w 1689969"/>
                <a:gd name="connsiteY4" fmla="*/ 912583 h 1013981"/>
                <a:gd name="connsiteX5" fmla="*/ 1588571 w 1689969"/>
                <a:gd name="connsiteY5" fmla="*/ 1013981 h 1013981"/>
                <a:gd name="connsiteX6" fmla="*/ 101398 w 1689969"/>
                <a:gd name="connsiteY6" fmla="*/ 1013981 h 1013981"/>
                <a:gd name="connsiteX7" fmla="*/ 0 w 1689969"/>
                <a:gd name="connsiteY7" fmla="*/ 912583 h 1013981"/>
                <a:gd name="connsiteX8" fmla="*/ 0 w 1689969"/>
                <a:gd name="connsiteY8" fmla="*/ 101398 h 1013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9969" h="1013981">
                  <a:moveTo>
                    <a:pt x="0" y="101398"/>
                  </a:moveTo>
                  <a:cubicBezTo>
                    <a:pt x="0" y="45397"/>
                    <a:pt x="45397" y="0"/>
                    <a:pt x="101398" y="0"/>
                  </a:cubicBezTo>
                  <a:lnTo>
                    <a:pt x="1588571" y="0"/>
                  </a:lnTo>
                  <a:cubicBezTo>
                    <a:pt x="1644572" y="0"/>
                    <a:pt x="1689969" y="45397"/>
                    <a:pt x="1689969" y="101398"/>
                  </a:cubicBezTo>
                  <a:lnTo>
                    <a:pt x="1689969" y="912583"/>
                  </a:lnTo>
                  <a:cubicBezTo>
                    <a:pt x="1689969" y="968584"/>
                    <a:pt x="1644572" y="1013981"/>
                    <a:pt x="1588571" y="1013981"/>
                  </a:cubicBezTo>
                  <a:lnTo>
                    <a:pt x="101398" y="1013981"/>
                  </a:lnTo>
                  <a:cubicBezTo>
                    <a:pt x="45397" y="1013981"/>
                    <a:pt x="0" y="968584"/>
                    <a:pt x="0" y="912583"/>
                  </a:cubicBezTo>
                  <a:lnTo>
                    <a:pt x="0" y="10139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2976513"/>
                <a:satOff val="17933"/>
                <a:lumOff val="1437"/>
                <a:alphaOff val="0"/>
              </a:schemeClr>
            </a:fillRef>
            <a:effectRef idx="1">
              <a:schemeClr val="accent4">
                <a:hueOff val="-2976513"/>
                <a:satOff val="17933"/>
                <a:lumOff val="143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848" tIns="86848" rIns="86848" bIns="86848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1500" b="0" kern="1200" dirty="0" smtClean="0">
                  <a:effectLst/>
                  <a:latin typeface="Arial" pitchFamily="34" charset="0"/>
                  <a:cs typeface="Arial" pitchFamily="34" charset="0"/>
                </a:rPr>
                <a:t>Develop training and communication materials</a:t>
              </a:r>
              <a:endParaRPr lang="en-ZA" sz="1500" b="0" kern="1200" dirty="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036169" y="3158834"/>
              <a:ext cx="358274" cy="419113"/>
            </a:xfrm>
            <a:custGeom>
              <a:avLst/>
              <a:gdLst>
                <a:gd name="connsiteX0" fmla="*/ 0 w 358273"/>
                <a:gd name="connsiteY0" fmla="*/ 83822 h 419112"/>
                <a:gd name="connsiteX1" fmla="*/ 179137 w 358273"/>
                <a:gd name="connsiteY1" fmla="*/ 83822 h 419112"/>
                <a:gd name="connsiteX2" fmla="*/ 179137 w 358273"/>
                <a:gd name="connsiteY2" fmla="*/ 0 h 419112"/>
                <a:gd name="connsiteX3" fmla="*/ 358273 w 358273"/>
                <a:gd name="connsiteY3" fmla="*/ 209556 h 419112"/>
                <a:gd name="connsiteX4" fmla="*/ 179137 w 358273"/>
                <a:gd name="connsiteY4" fmla="*/ 419112 h 419112"/>
                <a:gd name="connsiteX5" fmla="*/ 179137 w 358273"/>
                <a:gd name="connsiteY5" fmla="*/ 335290 h 419112"/>
                <a:gd name="connsiteX6" fmla="*/ 0 w 358273"/>
                <a:gd name="connsiteY6" fmla="*/ 335290 h 419112"/>
                <a:gd name="connsiteX7" fmla="*/ 0 w 358273"/>
                <a:gd name="connsiteY7" fmla="*/ 83822 h 419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8273" h="419112">
                  <a:moveTo>
                    <a:pt x="358273" y="335290"/>
                  </a:moveTo>
                  <a:lnTo>
                    <a:pt x="179136" y="335290"/>
                  </a:lnTo>
                  <a:lnTo>
                    <a:pt x="179136" y="419112"/>
                  </a:lnTo>
                  <a:lnTo>
                    <a:pt x="0" y="209556"/>
                  </a:lnTo>
                  <a:lnTo>
                    <a:pt x="179136" y="0"/>
                  </a:lnTo>
                  <a:lnTo>
                    <a:pt x="179136" y="83822"/>
                  </a:lnTo>
                  <a:lnTo>
                    <a:pt x="358273" y="83822"/>
                  </a:lnTo>
                  <a:lnTo>
                    <a:pt x="358273" y="335290"/>
                  </a:lnTo>
                  <a:close/>
                </a:path>
              </a:pathLst>
            </a:cu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1">
              <a:schemeClr val="accent4">
                <a:hueOff val="-3348577"/>
                <a:satOff val="20174"/>
                <a:lumOff val="1617"/>
                <a:alphaOff val="0"/>
              </a:schemeClr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482" tIns="83823" rIns="1" bIns="8382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ZA" sz="1200" b="0" kern="120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77203" y="2861401"/>
            <a:ext cx="1689969" cy="1520972"/>
            <a:chOff x="177203" y="2861401"/>
            <a:chExt cx="1689969" cy="1520972"/>
          </a:xfrm>
        </p:grpSpPr>
        <p:sp>
          <p:nvSpPr>
            <p:cNvPr id="27" name="Freeform 26"/>
            <p:cNvSpPr/>
            <p:nvPr/>
          </p:nvSpPr>
          <p:spPr>
            <a:xfrm>
              <a:off x="177203" y="2861401"/>
              <a:ext cx="1689969" cy="1013981"/>
            </a:xfrm>
            <a:custGeom>
              <a:avLst/>
              <a:gdLst>
                <a:gd name="connsiteX0" fmla="*/ 0 w 1689969"/>
                <a:gd name="connsiteY0" fmla="*/ 101398 h 1013981"/>
                <a:gd name="connsiteX1" fmla="*/ 101398 w 1689969"/>
                <a:gd name="connsiteY1" fmla="*/ 0 h 1013981"/>
                <a:gd name="connsiteX2" fmla="*/ 1588571 w 1689969"/>
                <a:gd name="connsiteY2" fmla="*/ 0 h 1013981"/>
                <a:gd name="connsiteX3" fmla="*/ 1689969 w 1689969"/>
                <a:gd name="connsiteY3" fmla="*/ 101398 h 1013981"/>
                <a:gd name="connsiteX4" fmla="*/ 1689969 w 1689969"/>
                <a:gd name="connsiteY4" fmla="*/ 912583 h 1013981"/>
                <a:gd name="connsiteX5" fmla="*/ 1588571 w 1689969"/>
                <a:gd name="connsiteY5" fmla="*/ 1013981 h 1013981"/>
                <a:gd name="connsiteX6" fmla="*/ 101398 w 1689969"/>
                <a:gd name="connsiteY6" fmla="*/ 1013981 h 1013981"/>
                <a:gd name="connsiteX7" fmla="*/ 0 w 1689969"/>
                <a:gd name="connsiteY7" fmla="*/ 912583 h 1013981"/>
                <a:gd name="connsiteX8" fmla="*/ 0 w 1689969"/>
                <a:gd name="connsiteY8" fmla="*/ 101398 h 1013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9969" h="1013981">
                  <a:moveTo>
                    <a:pt x="0" y="101398"/>
                  </a:moveTo>
                  <a:cubicBezTo>
                    <a:pt x="0" y="45397"/>
                    <a:pt x="45397" y="0"/>
                    <a:pt x="101398" y="0"/>
                  </a:cubicBezTo>
                  <a:lnTo>
                    <a:pt x="1588571" y="0"/>
                  </a:lnTo>
                  <a:cubicBezTo>
                    <a:pt x="1644572" y="0"/>
                    <a:pt x="1689969" y="45397"/>
                    <a:pt x="1689969" y="101398"/>
                  </a:cubicBezTo>
                  <a:lnTo>
                    <a:pt x="1689969" y="912583"/>
                  </a:lnTo>
                  <a:cubicBezTo>
                    <a:pt x="1689969" y="968584"/>
                    <a:pt x="1644572" y="1013981"/>
                    <a:pt x="1588571" y="1013981"/>
                  </a:cubicBezTo>
                  <a:lnTo>
                    <a:pt x="101398" y="1013981"/>
                  </a:lnTo>
                  <a:cubicBezTo>
                    <a:pt x="45397" y="1013981"/>
                    <a:pt x="0" y="968584"/>
                    <a:pt x="0" y="912583"/>
                  </a:cubicBezTo>
                  <a:lnTo>
                    <a:pt x="0" y="10139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3472599"/>
                <a:satOff val="20921"/>
                <a:lumOff val="1677"/>
                <a:alphaOff val="0"/>
              </a:schemeClr>
            </a:fillRef>
            <a:effectRef idx="1">
              <a:schemeClr val="accent4">
                <a:hueOff val="-3472599"/>
                <a:satOff val="20921"/>
                <a:lumOff val="16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848" tIns="86848" rIns="86848" bIns="86848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1500" b="0" kern="1200" dirty="0" smtClean="0">
                  <a:effectLst/>
                  <a:latin typeface="Arial" pitchFamily="34" charset="0"/>
                  <a:cs typeface="Arial" pitchFamily="34" charset="0"/>
                </a:rPr>
                <a:t>Brief and train mine persons</a:t>
              </a:r>
              <a:endParaRPr lang="en-ZA" sz="1500" b="0" kern="1200" dirty="0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12631" y="4024099"/>
              <a:ext cx="419113" cy="358274"/>
            </a:xfrm>
            <a:custGeom>
              <a:avLst/>
              <a:gdLst>
                <a:gd name="connsiteX0" fmla="*/ 0 w 358273"/>
                <a:gd name="connsiteY0" fmla="*/ 83822 h 419112"/>
                <a:gd name="connsiteX1" fmla="*/ 179137 w 358273"/>
                <a:gd name="connsiteY1" fmla="*/ 83822 h 419112"/>
                <a:gd name="connsiteX2" fmla="*/ 179137 w 358273"/>
                <a:gd name="connsiteY2" fmla="*/ 0 h 419112"/>
                <a:gd name="connsiteX3" fmla="*/ 358273 w 358273"/>
                <a:gd name="connsiteY3" fmla="*/ 209556 h 419112"/>
                <a:gd name="connsiteX4" fmla="*/ 179137 w 358273"/>
                <a:gd name="connsiteY4" fmla="*/ 419112 h 419112"/>
                <a:gd name="connsiteX5" fmla="*/ 179137 w 358273"/>
                <a:gd name="connsiteY5" fmla="*/ 335290 h 419112"/>
                <a:gd name="connsiteX6" fmla="*/ 0 w 358273"/>
                <a:gd name="connsiteY6" fmla="*/ 335290 h 419112"/>
                <a:gd name="connsiteX7" fmla="*/ 0 w 358273"/>
                <a:gd name="connsiteY7" fmla="*/ 83822 h 419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8273" h="419112">
                  <a:moveTo>
                    <a:pt x="286618" y="1"/>
                  </a:moveTo>
                  <a:lnTo>
                    <a:pt x="286618" y="209557"/>
                  </a:lnTo>
                  <a:lnTo>
                    <a:pt x="358273" y="209557"/>
                  </a:lnTo>
                  <a:lnTo>
                    <a:pt x="179137" y="419111"/>
                  </a:lnTo>
                  <a:lnTo>
                    <a:pt x="0" y="209557"/>
                  </a:lnTo>
                  <a:lnTo>
                    <a:pt x="71655" y="209557"/>
                  </a:lnTo>
                  <a:lnTo>
                    <a:pt x="71655" y="1"/>
                  </a:lnTo>
                  <a:lnTo>
                    <a:pt x="286618" y="1"/>
                  </a:lnTo>
                  <a:close/>
                </a:path>
              </a:pathLst>
            </a:cu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1">
              <a:schemeClr val="accent4">
                <a:hueOff val="-3906673"/>
                <a:satOff val="23537"/>
                <a:lumOff val="1887"/>
                <a:alphaOff val="0"/>
              </a:schemeClr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3" tIns="0" rIns="83822" bIns="10748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ZA" sz="1200" b="0" kern="120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77203" y="4551370"/>
            <a:ext cx="2196959" cy="1013981"/>
            <a:chOff x="177203" y="4551370"/>
            <a:chExt cx="2196959" cy="1013981"/>
          </a:xfrm>
        </p:grpSpPr>
        <p:sp>
          <p:nvSpPr>
            <p:cNvPr id="29" name="Freeform 28"/>
            <p:cNvSpPr/>
            <p:nvPr/>
          </p:nvSpPr>
          <p:spPr>
            <a:xfrm>
              <a:off x="177203" y="4551370"/>
              <a:ext cx="1689969" cy="1013981"/>
            </a:xfrm>
            <a:custGeom>
              <a:avLst/>
              <a:gdLst>
                <a:gd name="connsiteX0" fmla="*/ 0 w 1689969"/>
                <a:gd name="connsiteY0" fmla="*/ 101398 h 1013981"/>
                <a:gd name="connsiteX1" fmla="*/ 101398 w 1689969"/>
                <a:gd name="connsiteY1" fmla="*/ 0 h 1013981"/>
                <a:gd name="connsiteX2" fmla="*/ 1588571 w 1689969"/>
                <a:gd name="connsiteY2" fmla="*/ 0 h 1013981"/>
                <a:gd name="connsiteX3" fmla="*/ 1689969 w 1689969"/>
                <a:gd name="connsiteY3" fmla="*/ 101398 h 1013981"/>
                <a:gd name="connsiteX4" fmla="*/ 1689969 w 1689969"/>
                <a:gd name="connsiteY4" fmla="*/ 912583 h 1013981"/>
                <a:gd name="connsiteX5" fmla="*/ 1588571 w 1689969"/>
                <a:gd name="connsiteY5" fmla="*/ 1013981 h 1013981"/>
                <a:gd name="connsiteX6" fmla="*/ 101398 w 1689969"/>
                <a:gd name="connsiteY6" fmla="*/ 1013981 h 1013981"/>
                <a:gd name="connsiteX7" fmla="*/ 0 w 1689969"/>
                <a:gd name="connsiteY7" fmla="*/ 912583 h 1013981"/>
                <a:gd name="connsiteX8" fmla="*/ 0 w 1689969"/>
                <a:gd name="connsiteY8" fmla="*/ 101398 h 1013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9969" h="1013981">
                  <a:moveTo>
                    <a:pt x="0" y="101398"/>
                  </a:moveTo>
                  <a:cubicBezTo>
                    <a:pt x="0" y="45397"/>
                    <a:pt x="45397" y="0"/>
                    <a:pt x="101398" y="0"/>
                  </a:cubicBezTo>
                  <a:lnTo>
                    <a:pt x="1588571" y="0"/>
                  </a:lnTo>
                  <a:cubicBezTo>
                    <a:pt x="1644572" y="0"/>
                    <a:pt x="1689969" y="45397"/>
                    <a:pt x="1689969" y="101398"/>
                  </a:cubicBezTo>
                  <a:lnTo>
                    <a:pt x="1689969" y="912583"/>
                  </a:lnTo>
                  <a:cubicBezTo>
                    <a:pt x="1689969" y="968584"/>
                    <a:pt x="1644572" y="1013981"/>
                    <a:pt x="1588571" y="1013981"/>
                  </a:cubicBezTo>
                  <a:lnTo>
                    <a:pt x="101398" y="1013981"/>
                  </a:lnTo>
                  <a:cubicBezTo>
                    <a:pt x="45397" y="1013981"/>
                    <a:pt x="0" y="968584"/>
                    <a:pt x="0" y="912583"/>
                  </a:cubicBezTo>
                  <a:lnTo>
                    <a:pt x="0" y="10139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3968684"/>
                <a:satOff val="23910"/>
                <a:lumOff val="1916"/>
                <a:alphaOff val="0"/>
              </a:schemeClr>
            </a:fillRef>
            <a:effectRef idx="1">
              <a:schemeClr val="accent4">
                <a:hueOff val="-3968684"/>
                <a:satOff val="23910"/>
                <a:lumOff val="191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848" tIns="86848" rIns="86848" bIns="86848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1500" b="0" kern="1200" dirty="0" smtClean="0">
                  <a:effectLst/>
                  <a:latin typeface="Arial" pitchFamily="34" charset="0"/>
                  <a:cs typeface="Arial" pitchFamily="34" charset="0"/>
                </a:rPr>
                <a:t>Pilot adoption of the practice</a:t>
              </a:r>
              <a:endParaRPr lang="en-ZA" sz="1500" b="0" kern="1200" dirty="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015889" y="4848804"/>
              <a:ext cx="358273" cy="419112"/>
            </a:xfrm>
            <a:custGeom>
              <a:avLst/>
              <a:gdLst>
                <a:gd name="connsiteX0" fmla="*/ 0 w 358273"/>
                <a:gd name="connsiteY0" fmla="*/ 83822 h 419112"/>
                <a:gd name="connsiteX1" fmla="*/ 179137 w 358273"/>
                <a:gd name="connsiteY1" fmla="*/ 83822 h 419112"/>
                <a:gd name="connsiteX2" fmla="*/ 179137 w 358273"/>
                <a:gd name="connsiteY2" fmla="*/ 0 h 419112"/>
                <a:gd name="connsiteX3" fmla="*/ 358273 w 358273"/>
                <a:gd name="connsiteY3" fmla="*/ 209556 h 419112"/>
                <a:gd name="connsiteX4" fmla="*/ 179137 w 358273"/>
                <a:gd name="connsiteY4" fmla="*/ 419112 h 419112"/>
                <a:gd name="connsiteX5" fmla="*/ 179137 w 358273"/>
                <a:gd name="connsiteY5" fmla="*/ 335290 h 419112"/>
                <a:gd name="connsiteX6" fmla="*/ 0 w 358273"/>
                <a:gd name="connsiteY6" fmla="*/ 335290 h 419112"/>
                <a:gd name="connsiteX7" fmla="*/ 0 w 358273"/>
                <a:gd name="connsiteY7" fmla="*/ 83822 h 419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8273" h="419112">
                  <a:moveTo>
                    <a:pt x="0" y="83822"/>
                  </a:moveTo>
                  <a:lnTo>
                    <a:pt x="179137" y="83822"/>
                  </a:lnTo>
                  <a:lnTo>
                    <a:pt x="179137" y="0"/>
                  </a:lnTo>
                  <a:lnTo>
                    <a:pt x="358273" y="209556"/>
                  </a:lnTo>
                  <a:lnTo>
                    <a:pt x="179137" y="419112"/>
                  </a:lnTo>
                  <a:lnTo>
                    <a:pt x="179137" y="335290"/>
                  </a:lnTo>
                  <a:lnTo>
                    <a:pt x="0" y="335290"/>
                  </a:lnTo>
                  <a:lnTo>
                    <a:pt x="0" y="83822"/>
                  </a:lnTo>
                  <a:close/>
                </a:path>
              </a:pathLst>
            </a:cu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1">
              <a:schemeClr val="accent4">
                <a:hueOff val="-4464770"/>
                <a:satOff val="26899"/>
                <a:lumOff val="2156"/>
                <a:alphaOff val="0"/>
              </a:schemeClr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83822" rIns="107482" bIns="8382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ZA" sz="1200" b="0" kern="1200"/>
            </a:p>
          </p:txBody>
        </p:sp>
      </p:grpSp>
      <p:sp>
        <p:nvSpPr>
          <p:cNvPr id="31" name="Freeform 30"/>
          <p:cNvSpPr/>
          <p:nvPr/>
        </p:nvSpPr>
        <p:spPr>
          <a:xfrm>
            <a:off x="2543160" y="4551370"/>
            <a:ext cx="1689969" cy="1013981"/>
          </a:xfrm>
          <a:custGeom>
            <a:avLst/>
            <a:gdLst>
              <a:gd name="connsiteX0" fmla="*/ 0 w 1689969"/>
              <a:gd name="connsiteY0" fmla="*/ 101398 h 1013981"/>
              <a:gd name="connsiteX1" fmla="*/ 101398 w 1689969"/>
              <a:gd name="connsiteY1" fmla="*/ 0 h 1013981"/>
              <a:gd name="connsiteX2" fmla="*/ 1588571 w 1689969"/>
              <a:gd name="connsiteY2" fmla="*/ 0 h 1013981"/>
              <a:gd name="connsiteX3" fmla="*/ 1689969 w 1689969"/>
              <a:gd name="connsiteY3" fmla="*/ 101398 h 1013981"/>
              <a:gd name="connsiteX4" fmla="*/ 1689969 w 1689969"/>
              <a:gd name="connsiteY4" fmla="*/ 912583 h 1013981"/>
              <a:gd name="connsiteX5" fmla="*/ 1588571 w 1689969"/>
              <a:gd name="connsiteY5" fmla="*/ 1013981 h 1013981"/>
              <a:gd name="connsiteX6" fmla="*/ 101398 w 1689969"/>
              <a:gd name="connsiteY6" fmla="*/ 1013981 h 1013981"/>
              <a:gd name="connsiteX7" fmla="*/ 0 w 1689969"/>
              <a:gd name="connsiteY7" fmla="*/ 912583 h 1013981"/>
              <a:gd name="connsiteX8" fmla="*/ 0 w 1689969"/>
              <a:gd name="connsiteY8" fmla="*/ 101398 h 1013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9969" h="1013981">
                <a:moveTo>
                  <a:pt x="0" y="101398"/>
                </a:moveTo>
                <a:cubicBezTo>
                  <a:pt x="0" y="45397"/>
                  <a:pt x="45397" y="0"/>
                  <a:pt x="101398" y="0"/>
                </a:cubicBezTo>
                <a:lnTo>
                  <a:pt x="1588571" y="0"/>
                </a:lnTo>
                <a:cubicBezTo>
                  <a:pt x="1644572" y="0"/>
                  <a:pt x="1689969" y="45397"/>
                  <a:pt x="1689969" y="101398"/>
                </a:cubicBezTo>
                <a:lnTo>
                  <a:pt x="1689969" y="912583"/>
                </a:lnTo>
                <a:cubicBezTo>
                  <a:pt x="1689969" y="968584"/>
                  <a:pt x="1644572" y="1013981"/>
                  <a:pt x="1588571" y="1013981"/>
                </a:cubicBezTo>
                <a:lnTo>
                  <a:pt x="101398" y="1013981"/>
                </a:lnTo>
                <a:cubicBezTo>
                  <a:pt x="45397" y="1013981"/>
                  <a:pt x="0" y="968584"/>
                  <a:pt x="0" y="912583"/>
                </a:cubicBezTo>
                <a:lnTo>
                  <a:pt x="0" y="101398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-4464770"/>
              <a:satOff val="26899"/>
              <a:lumOff val="2156"/>
              <a:alphaOff val="0"/>
            </a:schemeClr>
          </a:fillRef>
          <a:effectRef idx="1">
            <a:schemeClr val="accent4">
              <a:hueOff val="-4464770"/>
              <a:satOff val="26899"/>
              <a:lumOff val="215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6848" tIns="86848" rIns="86848" bIns="86848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sz="1500" b="0" kern="1200" dirty="0" smtClean="0">
                <a:effectLst/>
                <a:latin typeface="Arial"/>
                <a:ea typeface="Times New Roman"/>
                <a:cs typeface="Times New Roman"/>
              </a:rPr>
              <a:t>Finalise and implement mine-wide roll out plans</a:t>
            </a:r>
            <a:endParaRPr lang="en-ZA" sz="1500" b="0" kern="1200" dirty="0"/>
          </a:p>
        </p:txBody>
      </p:sp>
      <p:sp>
        <p:nvSpPr>
          <p:cNvPr id="11" name="Rounded Rectangle 10"/>
          <p:cNvSpPr/>
          <p:nvPr/>
        </p:nvSpPr>
        <p:spPr>
          <a:xfrm>
            <a:off x="4932041" y="4005064"/>
            <a:ext cx="4032448" cy="2121159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1400" b="1" i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Critical success </a:t>
            </a:r>
            <a:r>
              <a:rPr lang="en-US" sz="1400" b="1" i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factors</a:t>
            </a:r>
          </a:p>
          <a:p>
            <a:pPr marL="342900" lvl="0" indent="-34290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1400" i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Top </a:t>
            </a:r>
            <a:r>
              <a:rPr lang="en-US" sz="1400" i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management buy-in and </a:t>
            </a:r>
            <a:r>
              <a:rPr lang="en-US" sz="1400" i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support</a:t>
            </a:r>
          </a:p>
          <a:p>
            <a:pPr marL="342900" lvl="0" indent="-34290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1400" i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A </a:t>
            </a:r>
            <a:r>
              <a:rPr lang="en-US" sz="1400" i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credible adoption champion with adequate time and </a:t>
            </a:r>
            <a:r>
              <a:rPr lang="en-US" sz="1400" i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support</a:t>
            </a:r>
          </a:p>
          <a:p>
            <a:pPr marL="342900" lvl="0" indent="-34290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1400" i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Proper </a:t>
            </a:r>
            <a:r>
              <a:rPr lang="en-US" sz="1400" i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briefing and training of key </a:t>
            </a:r>
            <a:r>
              <a:rPr lang="en-US" sz="1400" i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people</a:t>
            </a:r>
          </a:p>
          <a:p>
            <a:pPr marL="342900" lvl="0" indent="-34290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1400" i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A </a:t>
            </a:r>
            <a:r>
              <a:rPr lang="en-US" sz="1400" i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well designed and executed adoption roll-out plan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31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149628" y="711811"/>
            <a:ext cx="892971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3"/>
          <p:cNvSpPr txBox="1">
            <a:spLocks/>
          </p:cNvSpPr>
          <p:nvPr/>
        </p:nvSpPr>
        <p:spPr>
          <a:xfrm>
            <a:off x="71438" y="142852"/>
            <a:ext cx="9001156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2400" b="1" dirty="0" smtClean="0">
                <a:latin typeface="Arial" pitchFamily="34" charset="0"/>
                <a:ea typeface="+mj-ea"/>
                <a:cs typeface="Arial" pitchFamily="34" charset="0"/>
              </a:rPr>
              <a:t>Monitoring framework</a:t>
            </a:r>
            <a:endParaRPr kumimoji="0" lang="en-ZA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187624" y="6745136"/>
            <a:ext cx="7572428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6215656"/>
            <a:ext cx="857256" cy="597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2347" y="6263168"/>
            <a:ext cx="1000133" cy="466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0" name="Straight Connector 19"/>
          <p:cNvCxnSpPr/>
          <p:nvPr/>
        </p:nvCxnSpPr>
        <p:spPr>
          <a:xfrm>
            <a:off x="1187624" y="6225026"/>
            <a:ext cx="7572428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4"/>
          <p:cNvSpPr txBox="1">
            <a:spLocks/>
          </p:cNvSpPr>
          <p:nvPr/>
        </p:nvSpPr>
        <p:spPr>
          <a:xfrm>
            <a:off x="1500166" y="6303510"/>
            <a:ext cx="6572296" cy="3571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Z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Leading the change to zero harm</a:t>
            </a:r>
            <a:endParaRPr kumimoji="0" lang="en-ZA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ction Button: Document 3">
            <a:hlinkClick r:id="rId4" action="ppaction://hlinkfile" highlightClick="1"/>
          </p:cNvPr>
          <p:cNvSpPr/>
          <p:nvPr/>
        </p:nvSpPr>
        <p:spPr>
          <a:xfrm>
            <a:off x="1331640" y="2564904"/>
            <a:ext cx="720080" cy="995338"/>
          </a:xfrm>
          <a:prstGeom prst="actionButtonDocumen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TextBox 4"/>
          <p:cNvSpPr txBox="1"/>
          <p:nvPr/>
        </p:nvSpPr>
        <p:spPr>
          <a:xfrm>
            <a:off x="2555776" y="2636912"/>
            <a:ext cx="520706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Multi-stage filtration systems – all three categories</a:t>
            </a:r>
          </a:p>
          <a:p>
            <a:endParaRPr lang="en-Z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Winch cover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0698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149628" y="711811"/>
            <a:ext cx="892971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3"/>
          <p:cNvSpPr txBox="1">
            <a:spLocks/>
          </p:cNvSpPr>
          <p:nvPr/>
        </p:nvSpPr>
        <p:spPr>
          <a:xfrm>
            <a:off x="71438" y="142852"/>
            <a:ext cx="9001156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2400" b="1" dirty="0" smtClean="0">
                <a:latin typeface="Arial" pitchFamily="34" charset="0"/>
                <a:ea typeface="+mj-ea"/>
                <a:cs typeface="Arial" pitchFamily="34" charset="0"/>
              </a:rPr>
              <a:t>SLP Briefs</a:t>
            </a:r>
            <a:endParaRPr kumimoji="0" lang="en-ZA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187624" y="6745136"/>
            <a:ext cx="7572428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6215656"/>
            <a:ext cx="857256" cy="597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2347" y="6263168"/>
            <a:ext cx="1000133" cy="466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0" name="Straight Connector 19"/>
          <p:cNvCxnSpPr/>
          <p:nvPr/>
        </p:nvCxnSpPr>
        <p:spPr>
          <a:xfrm>
            <a:off x="1187624" y="6225026"/>
            <a:ext cx="7572428" cy="0"/>
          </a:xfrm>
          <a:prstGeom prst="line">
            <a:avLst/>
          </a:prstGeom>
          <a:ln w="12700">
            <a:solidFill>
              <a:srgbClr val="C49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4"/>
          <p:cNvSpPr txBox="1">
            <a:spLocks/>
          </p:cNvSpPr>
          <p:nvPr/>
        </p:nvSpPr>
        <p:spPr>
          <a:xfrm>
            <a:off x="1500166" y="6303510"/>
            <a:ext cx="6572296" cy="3571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Z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Leading the change to zero harm</a:t>
            </a:r>
            <a:endParaRPr kumimoji="0" lang="en-ZA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ction Button: Document 1">
            <a:hlinkClick r:id="rId4" action="ppaction://hlinkfile" highlightClick="1"/>
          </p:cNvPr>
          <p:cNvSpPr/>
          <p:nvPr/>
        </p:nvSpPr>
        <p:spPr>
          <a:xfrm>
            <a:off x="539552" y="1124744"/>
            <a:ext cx="648072" cy="792088"/>
          </a:xfrm>
          <a:prstGeom prst="actionButtonDocumen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Action Button: Document 10">
            <a:hlinkClick r:id="rId5" action="ppaction://hlinkpres?slideindex=1&amp;slidetitle=   WINCH COVER SLP BRIEF" highlightClick="1"/>
          </p:cNvPr>
          <p:cNvSpPr/>
          <p:nvPr/>
        </p:nvSpPr>
        <p:spPr>
          <a:xfrm>
            <a:off x="539552" y="2060848"/>
            <a:ext cx="648072" cy="792088"/>
          </a:xfrm>
          <a:prstGeom prst="actionButtonDocumen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Action Button: Document 11">
            <a:hlinkClick r:id="rId6" action="ppaction://hlinkfile" highlightClick="1"/>
          </p:cNvPr>
          <p:cNvSpPr/>
          <p:nvPr/>
        </p:nvSpPr>
        <p:spPr>
          <a:xfrm>
            <a:off x="539552" y="3645024"/>
            <a:ext cx="648072" cy="792088"/>
          </a:xfrm>
          <a:prstGeom prst="actionButtonDocumen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Action Button: Document 12">
            <a:hlinkClick r:id="rId7" action="ppaction://hlinkpres?slideindex=1&amp;slidetitle=   MULTI-STAGE FILTRATION SYSTEM SLP BRIEF" highlightClick="1"/>
          </p:cNvPr>
          <p:cNvSpPr/>
          <p:nvPr/>
        </p:nvSpPr>
        <p:spPr>
          <a:xfrm>
            <a:off x="539552" y="4581128"/>
            <a:ext cx="648072" cy="792088"/>
          </a:xfrm>
          <a:prstGeom prst="actionButtonDocumen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5" name="Straight Connector 4"/>
          <p:cNvCxnSpPr/>
          <p:nvPr/>
        </p:nvCxnSpPr>
        <p:spPr>
          <a:xfrm>
            <a:off x="539552" y="3284984"/>
            <a:ext cx="770485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619672" y="1340768"/>
            <a:ext cx="1842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Winch cover brief</a:t>
            </a:r>
            <a:endParaRPr lang="en-ZA" dirty="0"/>
          </a:p>
        </p:txBody>
      </p:sp>
      <p:sp>
        <p:nvSpPr>
          <p:cNvPr id="22" name="TextBox 21"/>
          <p:cNvSpPr txBox="1"/>
          <p:nvPr/>
        </p:nvSpPr>
        <p:spPr>
          <a:xfrm>
            <a:off x="1619672" y="2276872"/>
            <a:ext cx="2599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Winch cover presentation</a:t>
            </a:r>
            <a:endParaRPr lang="en-ZA" dirty="0"/>
          </a:p>
        </p:txBody>
      </p:sp>
      <p:sp>
        <p:nvSpPr>
          <p:cNvPr id="23" name="TextBox 22"/>
          <p:cNvSpPr txBox="1"/>
          <p:nvPr/>
        </p:nvSpPr>
        <p:spPr>
          <a:xfrm>
            <a:off x="1619672" y="3815752"/>
            <a:ext cx="3308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Multi-stage filtration system brief</a:t>
            </a:r>
            <a:endParaRPr lang="en-ZA" dirty="0"/>
          </a:p>
        </p:txBody>
      </p:sp>
      <p:sp>
        <p:nvSpPr>
          <p:cNvPr id="24" name="TextBox 23"/>
          <p:cNvSpPr txBox="1"/>
          <p:nvPr/>
        </p:nvSpPr>
        <p:spPr>
          <a:xfrm>
            <a:off x="1619672" y="4787860"/>
            <a:ext cx="4065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Multi-stage filtration system presentation</a:t>
            </a:r>
            <a:endParaRPr lang="en-ZA" dirty="0"/>
          </a:p>
        </p:txBody>
      </p:sp>
      <p:sp>
        <p:nvSpPr>
          <p:cNvPr id="7" name="Action Button: Custom 6">
            <a:hlinkClick r:id="rId8" action="ppaction://hlinksldjump" highlightClick="1"/>
          </p:cNvPr>
          <p:cNvSpPr/>
          <p:nvPr/>
        </p:nvSpPr>
        <p:spPr>
          <a:xfrm>
            <a:off x="7604410" y="5373216"/>
            <a:ext cx="936104" cy="612068"/>
          </a:xfrm>
          <a:prstGeom prst="actionButtonBlan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Agenda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7948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-4680" y="4428728"/>
            <a:ext cx="9148680" cy="7284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" name="Rectangle 25"/>
          <p:cNvSpPr/>
          <p:nvPr/>
        </p:nvSpPr>
        <p:spPr>
          <a:xfrm>
            <a:off x="-4680" y="980728"/>
            <a:ext cx="9148680" cy="3456384"/>
          </a:xfrm>
          <a:prstGeom prst="rect">
            <a:avLst/>
          </a:prstGeom>
          <a:solidFill>
            <a:srgbClr val="AB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7" name="Rectangle 26"/>
          <p:cNvSpPr/>
          <p:nvPr/>
        </p:nvSpPr>
        <p:spPr>
          <a:xfrm>
            <a:off x="263461" y="1563176"/>
            <a:ext cx="8609140" cy="23698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smtClean="0"/>
              <a:t>For more information</a:t>
            </a:r>
          </a:p>
          <a:p>
            <a:pPr algn="ctr"/>
            <a:r>
              <a:rPr lang="en-US" sz="3600" dirty="0" smtClean="0"/>
              <a:t>contact the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smtClean="0"/>
              <a:t>LEARNING HUB DUST TEAM</a:t>
            </a:r>
          </a:p>
          <a:p>
            <a:pPr algn="ctr"/>
            <a:r>
              <a:rPr lang="en-US" sz="3600" dirty="0" smtClean="0"/>
              <a:t>at</a:t>
            </a:r>
          </a:p>
          <a:p>
            <a:pPr algn="ctr"/>
            <a:r>
              <a:rPr lang="en-US" sz="3600" b="1" dirty="0" smtClean="0"/>
              <a:t>011 498 7100</a:t>
            </a: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64" y="5621460"/>
            <a:ext cx="5646788" cy="83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5557572"/>
            <a:ext cx="1594200" cy="7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TextBox 29"/>
          <p:cNvSpPr txBox="1"/>
          <p:nvPr/>
        </p:nvSpPr>
        <p:spPr>
          <a:xfrm>
            <a:off x="7338207" y="6319728"/>
            <a:ext cx="1534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sz="1200" dirty="0" smtClean="0"/>
              <a:t>L E A R N I N G   H U B</a:t>
            </a:r>
            <a:endParaRPr lang="en-ZA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373508" y="4499644"/>
            <a:ext cx="1966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sz="1200" b="1" dirty="0" smtClean="0"/>
              <a:t>GERRIE PIENAAR</a:t>
            </a:r>
          </a:p>
          <a:p>
            <a:pPr algn="ctr"/>
            <a:r>
              <a:rPr lang="en-ZA" sz="1200" dirty="0" smtClean="0">
                <a:hlinkClick r:id="rId4"/>
              </a:rPr>
              <a:t>gerriepienaar69@gmail.com</a:t>
            </a:r>
            <a:endParaRPr lang="en-ZA" sz="1200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6444208" y="4493151"/>
            <a:ext cx="2336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sz="1200" b="1" dirty="0" smtClean="0"/>
              <a:t>Dr AUDREY BANYINI</a:t>
            </a:r>
          </a:p>
          <a:p>
            <a:pPr algn="ctr"/>
            <a:r>
              <a:rPr lang="en-ZA" sz="1200" dirty="0">
                <a:hlinkClick r:id="rId5"/>
              </a:rPr>
              <a:t>ABanyini@chamberofmines.org.za</a:t>
            </a:r>
            <a:endParaRPr lang="en-ZA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3088409" y="4495472"/>
            <a:ext cx="2851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sz="1200" b="1" dirty="0" smtClean="0"/>
              <a:t>JOHAN van RENSBURG</a:t>
            </a:r>
          </a:p>
          <a:p>
            <a:pPr algn="ctr"/>
            <a:r>
              <a:rPr lang="en-ZA" sz="1200" dirty="0" smtClean="0">
                <a:hlinkClick r:id="rId6"/>
              </a:rPr>
              <a:t>johan.c.vanrensburg@angloamerican.com</a:t>
            </a:r>
            <a:r>
              <a:rPr lang="en-ZA" sz="1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522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1164</TotalTime>
  <Words>504</Words>
  <Application>Microsoft Office PowerPoint</Application>
  <PresentationFormat>On-screen Show (4:3)</PresentationFormat>
  <Paragraphs>134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Theme3</vt:lpstr>
      <vt:lpstr>INTEREST GROUP MEETING (Multi-stage filtration systems and winch covers)  19 March 2014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tbotha</dc:creator>
  <cp:lastModifiedBy>Gerrie and Audrey</cp:lastModifiedBy>
  <cp:revision>126</cp:revision>
  <dcterms:created xsi:type="dcterms:W3CDTF">2012-08-02T11:34:04Z</dcterms:created>
  <dcterms:modified xsi:type="dcterms:W3CDTF">2014-03-19T07:31:45Z</dcterms:modified>
</cp:coreProperties>
</file>