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1" r:id="rId3"/>
    <p:sldId id="270" r:id="rId4"/>
    <p:sldId id="273" r:id="rId5"/>
    <p:sldId id="274" r:id="rId6"/>
    <p:sldId id="272" r:id="rId7"/>
    <p:sldId id="275" r:id="rId8"/>
    <p:sldId id="276" r:id="rId9"/>
    <p:sldId id="277" r:id="rId10"/>
    <p:sldId id="269" r:id="rId11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E9A3"/>
    <a:srgbClr val="0E0A42"/>
    <a:srgbClr val="110C54"/>
    <a:srgbClr val="140E5E"/>
    <a:srgbClr val="150F61"/>
    <a:srgbClr val="120D53"/>
    <a:srgbClr val="161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1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2D7AD-DA14-4518-A45F-BCE4B38E8C70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9A798-6B2B-40D6-8B85-5EBD5665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5AA6-0D00-4313-A42E-433812463DD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C:\Users\user\Documents\Work%20Files\MOSH\Interest%20Group\MOSH%20Winch%20dust%20cover%20presentation%2019-03-2014.pptx#-1,1,BEATRIX GOLD MINE WINCH DUST COVER PROJEC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C:\Users\user\Documents\Work%20Files\MOSH\SLP's\Detail%20Feedback\template.doc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5.png"/><Relationship Id="rId7" Type="http://schemas.openxmlformats.org/officeDocument/2006/relationships/hyperlink" Target="file:///C:\Users\user\Documents\Work%20Files\MOSH\SLP's\Workshop%20-%2017%20July%202013\Presentations\Multi-stage%20filtration%20SLP%20brief.pptx#-1,1,   MULTI-STAGE FILTRATION SYSTEM SLP BRIE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user\Documents\Work%20Files\MOSH\SLP's\Workshop%20-%2017%20July%202013\Documents%20for%20CD\Chapter%201%20First%20Adoption%20Guide%20draft-Multistage%20filtration%20systems%20at%20Phakisa%20Mine.docx" TargetMode="External"/><Relationship Id="rId5" Type="http://schemas.openxmlformats.org/officeDocument/2006/relationships/hyperlink" Target="file:///C:\Users\user\Documents\Work%20Files\MOSH\SLP's\Workshop%20-%2017%20July%202013\Presentations\Winch%20Cover%20SLP%20brief.pptx#-1,1,   WINCH COVER SLP BRIEF" TargetMode="External"/><Relationship Id="rId4" Type="http://schemas.openxmlformats.org/officeDocument/2006/relationships/hyperlink" Target="file:///C:\Users\user\Documents\Work%20Files\MOSH\SLP's\Workshop%20-%2017%20July%202013\Documents%20for%20CD\Chapter%202%20First%20Adoption%20Guide%20draft-Winch%20Covers%20at%20Beatrix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ohan.c.vanrensburg@angloamerican.com" TargetMode="External"/><Relationship Id="rId5" Type="http://schemas.openxmlformats.org/officeDocument/2006/relationships/hyperlink" Target="mailto:ABanyini@chamberofmines.org.za" TargetMode="External"/><Relationship Id="rId4" Type="http://schemas.openxmlformats.org/officeDocument/2006/relationships/hyperlink" Target="mailto:gerriepienaar69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15" name="Picture 2" descr="http://www.pbmr.co.za/contenthtml/files/Image/aboutus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24" y="6235178"/>
            <a:ext cx="720080" cy="62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002" y="2492896"/>
            <a:ext cx="5469518" cy="280831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 GROUP</a:t>
            </a:r>
            <a:b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dirty="0" smtClean="0">
                <a:solidFill>
                  <a:schemeClr val="bg1"/>
                </a:solidFill>
              </a:rPr>
              <a:t>(Multi-stage filtration systems and winch covers)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1600" dirty="0" smtClean="0">
                <a:solidFill>
                  <a:schemeClr val="bg1"/>
                </a:solidFill>
              </a:rPr>
              <a:t>19 March 2014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699792" y="4911303"/>
            <a:ext cx="6264695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EVERYBODY</a:t>
            </a:r>
          </a:p>
        </p:txBody>
      </p:sp>
      <p:sp>
        <p:nvSpPr>
          <p:cNvPr id="10" name="Oval 9"/>
          <p:cNvSpPr/>
          <p:nvPr/>
        </p:nvSpPr>
        <p:spPr>
          <a:xfrm>
            <a:off x="4680133" y="522884"/>
            <a:ext cx="3573962" cy="151216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4961" y="611396"/>
            <a:ext cx="2849407" cy="133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5364088" y="2051556"/>
            <a:ext cx="220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 smtClean="0">
                <a:solidFill>
                  <a:schemeClr val="bg1"/>
                </a:solidFill>
              </a:rPr>
              <a:t>L E A R N I N G   H U B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3377" y="6333543"/>
            <a:ext cx="3215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200" b="1" u="sng" dirty="0" smtClean="0">
                <a:latin typeface="Arial" pitchFamily="34" charset="0"/>
                <a:cs typeface="Arial" pitchFamily="34" charset="0"/>
              </a:rPr>
              <a:t>CHAMBER OF MINES OF SOUTH AFRICA</a:t>
            </a:r>
          </a:p>
          <a:p>
            <a:pPr algn="ctr"/>
            <a:r>
              <a:rPr lang="en-ZA" sz="1200" i="1" dirty="0" smtClean="0">
                <a:solidFill>
                  <a:srgbClr val="FF0000"/>
                </a:solidFill>
              </a:rPr>
              <a:t>Putting South Africa First</a:t>
            </a:r>
            <a:endParaRPr lang="en-ZA" sz="1200" i="1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1074" y="623139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3338" y="527338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6" descr="interrogacon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1" t="8268" r="33132" b="26476"/>
          <a:stretch>
            <a:fillRect/>
          </a:stretch>
        </p:blipFill>
        <p:spPr bwMode="auto">
          <a:xfrm>
            <a:off x="5613869" y="9771"/>
            <a:ext cx="3530132" cy="578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1"/>
          <p:cNvSpPr txBox="1">
            <a:spLocks/>
          </p:cNvSpPr>
          <p:nvPr/>
        </p:nvSpPr>
        <p:spPr>
          <a:xfrm>
            <a:off x="446286" y="4797152"/>
            <a:ext cx="6400800" cy="1117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r>
              <a:rPr lang="en-ZA" sz="3000" b="1" dirty="0" smtClean="0"/>
              <a:t>for taking time out to attend the meeting!</a:t>
            </a:r>
            <a:endParaRPr lang="en-ZA" sz="3000" b="1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Closure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492665"/>
            <a:ext cx="7380820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ZA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TOGETHER</a:t>
            </a:r>
          </a:p>
          <a:p>
            <a:pPr>
              <a:lnSpc>
                <a:spcPct val="150000"/>
              </a:lnSpc>
            </a:pPr>
            <a:r>
              <a:rPr lang="en-ZA" sz="14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</a:t>
            </a:r>
          </a:p>
          <a:p>
            <a:pPr>
              <a:lnSpc>
                <a:spcPct val="150000"/>
              </a:lnSpc>
            </a:pPr>
            <a:r>
              <a:rPr lang="en-ZA" sz="8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A DIFFERENCE</a:t>
            </a:r>
            <a:endParaRPr lang="en-US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8398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AGENDA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20914"/>
              </p:ext>
            </p:extLst>
          </p:nvPr>
        </p:nvGraphicFramePr>
        <p:xfrm>
          <a:off x="467544" y="908720"/>
          <a:ext cx="7924869" cy="1313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924869"/>
              </a:tblGrid>
              <a:tr h="13135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dirty="0" smtClean="0">
                          <a:effectLst/>
                        </a:rPr>
                        <a:t>Glenburn Lodge Emergency Procedures </a:t>
                      </a:r>
                      <a:r>
                        <a:rPr lang="en-US" sz="2000" u="none" dirty="0">
                          <a:effectLst/>
                        </a:rPr>
                        <a:t>– TO NOTE</a:t>
                      </a:r>
                      <a:endParaRPr lang="en-ZA" sz="2000" b="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  <p:sp>
        <p:nvSpPr>
          <p:cNvPr id="11" name="Explosion 1 10"/>
          <p:cNvSpPr/>
          <p:nvPr/>
        </p:nvSpPr>
        <p:spPr>
          <a:xfrm>
            <a:off x="6732240" y="44624"/>
            <a:ext cx="2412362" cy="1615240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6926" y="615968"/>
            <a:ext cx="157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200" b="1" dirty="0">
                <a:solidFill>
                  <a:schemeClr val="bg1"/>
                </a:solidFill>
              </a:rPr>
              <a:t>Please complete the attendance register</a:t>
            </a:r>
          </a:p>
          <a:p>
            <a:pPr algn="ctr"/>
            <a:endParaRPr lang="en-ZA" sz="12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20335"/>
              </p:ext>
            </p:extLst>
          </p:nvPr>
        </p:nvGraphicFramePr>
        <p:xfrm>
          <a:off x="467545" y="836712"/>
          <a:ext cx="7992888" cy="531848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692992"/>
                <a:gridCol w="4172420"/>
                <a:gridCol w="2127476"/>
              </a:tblGrid>
              <a:tr h="219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Agenda item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Topic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Responsible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26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400" dirty="0">
                          <a:effectLst/>
                        </a:rPr>
                        <a:t>Welcome </a:t>
                      </a:r>
                      <a:endParaRPr lang="en-ZA" sz="1400" dirty="0">
                        <a:effectLst/>
                      </a:endParaRP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400" dirty="0">
                          <a:effectLst/>
                        </a:rPr>
                        <a:t>Apologies 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Gerrie Pienaar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665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Background session (basic training session)</a:t>
                      </a:r>
                      <a:endParaRPr lang="en-ZA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 Why an Interest Group</a:t>
                      </a:r>
                      <a:endParaRPr lang="en-ZA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2.2 Adoption process (steps)</a:t>
                      </a:r>
                      <a:endParaRPr lang="en-ZA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2.3 Monitoring framework (detail required)</a:t>
                      </a:r>
                      <a:endParaRPr lang="en-ZA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2.4 SLP Briefs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Gerrie Pienaar and Dr Audrey Banyini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28022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PART A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32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Presentation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3.1 Winch covers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3.2 Open discussion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 Way forward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ZA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Beatrix Team</a:t>
                      </a:r>
                      <a:endParaRPr lang="en-ZA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</a:t>
                      </a:r>
                      <a:endParaRPr lang="en-ZA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Gerrie Pienaar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33791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PART B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32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ZA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Presentation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4.1 Multi-stage filtration system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4.2 Open discussion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4.3 Way forward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Phakisa</a:t>
                      </a:r>
                      <a:r>
                        <a:rPr lang="en-US" sz="1400" dirty="0">
                          <a:effectLst/>
                        </a:rPr>
                        <a:t> Team</a:t>
                      </a:r>
                      <a:endParaRPr lang="en-ZA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</a:t>
                      </a:r>
                      <a:endParaRPr lang="en-ZA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Gerrie Pienaar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1719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Election of Chair - discussion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532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Calendar – 2014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6.1 Frequency of meetings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 Calendar sync</a:t>
                      </a:r>
                      <a:endParaRPr lang="en-ZA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 Venues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  <a:tr h="164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Closure</a:t>
                      </a:r>
                      <a:endParaRPr lang="en-Z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</a:t>
                      </a:r>
                      <a:endParaRPr lang="en-Z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336" marR="54336" marT="0" marB="0" anchor="ctr"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ction Button: Forward or Next 5">
            <a:hlinkClick r:id="rId4" action="ppaction://hlinkpres?slideindex=1&amp;slidetitle=BEATRIX GOLD MINE WINCH DUST COVER PROJECT" highlightClick="1"/>
          </p:cNvPr>
          <p:cNvSpPr/>
          <p:nvPr/>
        </p:nvSpPr>
        <p:spPr>
          <a:xfrm>
            <a:off x="8072462" y="2993184"/>
            <a:ext cx="319951" cy="36004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Action Button: Forward or Next 21">
            <a:hlinkClick r:id="" action="ppaction://hlinkshowjump?jump=nextslide" highlightClick="1"/>
          </p:cNvPr>
          <p:cNvSpPr/>
          <p:nvPr/>
        </p:nvSpPr>
        <p:spPr>
          <a:xfrm>
            <a:off x="8059448" y="4203672"/>
            <a:ext cx="319951" cy="36004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285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6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b="1" dirty="0" smtClean="0">
                <a:latin typeface="Arial" pitchFamily="34" charset="0"/>
                <a:ea typeface="+mj-ea"/>
                <a:cs typeface="Arial" pitchFamily="34" charset="0"/>
              </a:rPr>
              <a:t>Bathroom note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1" descr="Description: https://fbcdn-sphotos-d-a.akamaihd.net/hphotos-ak-frc1/t1/1969138_827004440649946_1545780977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68760"/>
            <a:ext cx="2753097" cy="398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80112" y="5631631"/>
            <a:ext cx="3492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i="1" dirty="0" smtClean="0"/>
              <a:t>From the Oscar </a:t>
            </a:r>
            <a:r>
              <a:rPr lang="en-ZA" sz="1200" i="1" dirty="0" err="1" smtClean="0"/>
              <a:t>Pistorius</a:t>
            </a:r>
            <a:r>
              <a:rPr lang="en-ZA" sz="1200" i="1" dirty="0" smtClean="0"/>
              <a:t> defence team and</a:t>
            </a:r>
          </a:p>
          <a:p>
            <a:r>
              <a:rPr lang="en-ZA" sz="1200" i="1" dirty="0" smtClean="0"/>
              <a:t>JJ van Rensburg</a:t>
            </a:r>
            <a:endParaRPr lang="en-ZA" sz="1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933507" y="3861048"/>
            <a:ext cx="1086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2800" b="1" dirty="0" smtClean="0"/>
              <a:t>Knock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385613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72817"/>
            <a:ext cx="9144000" cy="352839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b="1" dirty="0" smtClean="0">
                <a:latin typeface="Arial" pitchFamily="34" charset="0"/>
                <a:ea typeface="+mj-ea"/>
                <a:cs typeface="Arial" pitchFamily="34" charset="0"/>
              </a:rPr>
              <a:t>Why an Interest Group (COPA)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220711" y="2556104"/>
            <a:ext cx="2093932" cy="1393785"/>
          </a:xfrm>
          <a:prstGeom prst="ellipse">
            <a:avLst/>
          </a:prstGeom>
          <a:solidFill>
            <a:srgbClr val="FFFF99"/>
          </a:solidFill>
          <a:ln w="12700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ZA" sz="1200" b="1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Interest Group</a:t>
            </a:r>
            <a:endParaRPr lang="en-ZA" sz="1200" dirty="0">
              <a:effectLst/>
              <a:latin typeface="Arial"/>
              <a:ea typeface="Times New Roman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Provide ongoing facilitation of the adoption 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process</a:t>
            </a:r>
            <a:r>
              <a:rPr lang="en-US" sz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ZA" sz="1200" dirty="0">
              <a:effectLst/>
              <a:latin typeface="Arial"/>
              <a:ea typeface="Times New Roman"/>
              <a:cs typeface="Times New Roman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328679" y="2421848"/>
            <a:ext cx="4431373" cy="1871248"/>
            <a:chOff x="4246403" y="2410449"/>
            <a:chExt cx="2989893" cy="1846408"/>
          </a:xfrm>
        </p:grpSpPr>
        <p:sp>
          <p:nvSpPr>
            <p:cNvPr id="13" name="Rounded Rectangle 12"/>
            <p:cNvSpPr/>
            <p:nvPr/>
          </p:nvSpPr>
          <p:spPr>
            <a:xfrm>
              <a:off x="5092029" y="2410449"/>
              <a:ext cx="2144267" cy="1846408"/>
            </a:xfrm>
            <a:prstGeom prst="roundRect">
              <a:avLst>
                <a:gd name="adj" fmla="val 872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Modus operandi?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Regular meetings 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Jointly implement 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Simple Leading Practice Adoption </a:t>
              </a:r>
              <a:r>
                <a:rPr lang="en-ZA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Brief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Work directly with lead adopter 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mines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Assist other adoption 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mines 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 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4246403" y="3234511"/>
              <a:ext cx="845626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bg1"/>
              </a:solidFill>
              <a:prstDash val="solid"/>
              <a:tailEnd type="triangle"/>
            </a:ln>
            <a:effectLst/>
          </p:spPr>
        </p:cxnSp>
      </p:grpSp>
      <p:grpSp>
        <p:nvGrpSpPr>
          <p:cNvPr id="2" name="Group 1"/>
          <p:cNvGrpSpPr/>
          <p:nvPr/>
        </p:nvGrpSpPr>
        <p:grpSpPr>
          <a:xfrm>
            <a:off x="2152471" y="908720"/>
            <a:ext cx="2557013" cy="1674681"/>
            <a:chOff x="2152471" y="782120"/>
            <a:chExt cx="2557013" cy="1801281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269906" y="2257845"/>
              <a:ext cx="0" cy="325556"/>
            </a:xfrm>
            <a:prstGeom prst="straightConnector1">
              <a:avLst/>
            </a:prstGeom>
            <a:noFill/>
            <a:ln w="38100" cap="flat" cmpd="sng" algn="ctr">
              <a:solidFill>
                <a:schemeClr val="bg1"/>
              </a:solidFill>
              <a:prstDash val="solid"/>
              <a:tailEnd type="triangle"/>
            </a:ln>
            <a:effectLst/>
          </p:spPr>
        </p:cxnSp>
        <p:sp>
          <p:nvSpPr>
            <p:cNvPr id="11" name="Rounded Rectangle 10"/>
            <p:cNvSpPr/>
            <p:nvPr/>
          </p:nvSpPr>
          <p:spPr>
            <a:xfrm>
              <a:off x="2152471" y="782120"/>
              <a:ext cx="2557013" cy="1573737"/>
            </a:xfrm>
            <a:prstGeom prst="roundRect">
              <a:avLst>
                <a:gd name="adj" fmla="val 872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Who?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ZA" sz="1200" dirty="0">
                  <a:solidFill>
                    <a:srgbClr val="000000"/>
                  </a:solidFill>
                  <a:latin typeface="Arial"/>
                  <a:ea typeface="Times New Roman"/>
                  <a:cs typeface="Times New Roman"/>
                </a:rPr>
                <a:t>Operational specialists</a:t>
              </a:r>
              <a:endParaRPr lang="en-ZA" sz="1200" dirty="0"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ZA" sz="1200" dirty="0">
                  <a:solidFill>
                    <a:srgbClr val="000000"/>
                  </a:solidFill>
                  <a:latin typeface="Arial"/>
                  <a:ea typeface="Times New Roman"/>
                  <a:cs typeface="Times New Roman"/>
                </a:rPr>
                <a:t>Any other person who has an interest in adopting the SLP</a:t>
              </a:r>
              <a:endParaRPr lang="en-ZA" sz="1200" dirty="0"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0000"/>
                  </a:solidFill>
                  <a:latin typeface="Arial"/>
                  <a:ea typeface="Times New Roman"/>
                  <a:cs typeface="Times New Roman"/>
                </a:rPr>
                <a:t>Any other </a:t>
              </a:r>
              <a:r>
                <a:rPr lang="en-US" sz="1200" dirty="0">
                  <a:solidFill>
                    <a:srgbClr val="000000"/>
                  </a:solidFill>
                  <a:latin typeface="Arial"/>
                  <a:ea typeface="Times New Roman"/>
                  <a:cs typeface="Times New Roman"/>
                </a:rPr>
                <a:t>key stakeholders</a:t>
              </a:r>
              <a:endParaRPr lang="en-ZA" sz="1200" dirty="0">
                <a:latin typeface="Arial"/>
                <a:ea typeface="Times New Roman"/>
                <a:cs typeface="Times New Roman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5536" y="3252997"/>
            <a:ext cx="5040560" cy="2827943"/>
            <a:chOff x="395536" y="3252997"/>
            <a:chExt cx="5040560" cy="2827943"/>
          </a:xfrm>
        </p:grpSpPr>
        <p:cxnSp>
          <p:nvCxnSpPr>
            <p:cNvPr id="6" name="Elbow Connector 5"/>
            <p:cNvCxnSpPr>
              <a:endCxn id="10" idx="2"/>
            </p:cNvCxnSpPr>
            <p:nvPr/>
          </p:nvCxnSpPr>
          <p:spPr>
            <a:xfrm flipV="1">
              <a:off x="1331640" y="3252997"/>
              <a:ext cx="889071" cy="823115"/>
            </a:xfrm>
            <a:prstGeom prst="bentConnector3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395536" y="4063755"/>
              <a:ext cx="5040560" cy="2017185"/>
            </a:xfrm>
            <a:prstGeom prst="roundRect">
              <a:avLst>
                <a:gd name="adj" fmla="val 872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What?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Explain use of Simple 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Leading 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Practice Adoption </a:t>
              </a:r>
              <a:r>
                <a:rPr lang="en-ZA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Brief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Provide / arrange 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training (where needed)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200" b="1" dirty="0">
                  <a:solidFill>
                    <a:srgbClr val="FF0000"/>
                  </a:solidFill>
                  <a:effectLst/>
                  <a:latin typeface="Arial"/>
                  <a:ea typeface="Times New Roman"/>
                  <a:cs typeface="Times New Roman"/>
                </a:rPr>
                <a:t>Problem </a:t>
              </a:r>
              <a:r>
                <a:rPr lang="en-US" sz="1200" b="1" dirty="0" smtClean="0">
                  <a:solidFill>
                    <a:srgbClr val="FF0000"/>
                  </a:solidFill>
                  <a:effectLst/>
                  <a:latin typeface="Arial"/>
                  <a:ea typeface="Times New Roman"/>
                  <a:cs typeface="Times New Roman"/>
                </a:rPr>
                <a:t>solving / </a:t>
              </a:r>
              <a:r>
                <a:rPr lang="en-US" sz="1200" b="1" dirty="0">
                  <a:solidFill>
                    <a:srgbClr val="FF0000"/>
                  </a:solidFill>
                  <a:latin typeface="Arial"/>
                  <a:ea typeface="Times New Roman"/>
                  <a:cs typeface="Times New Roman"/>
                </a:rPr>
                <a:t>Share adoption </a:t>
              </a:r>
              <a:r>
                <a:rPr lang="en-US" sz="1200" b="1" dirty="0" smtClean="0">
                  <a:solidFill>
                    <a:srgbClr val="FF0000"/>
                  </a:solidFill>
                  <a:latin typeface="Arial"/>
                  <a:ea typeface="Times New Roman"/>
                  <a:cs typeface="Times New Roman"/>
                </a:rPr>
                <a:t>experience</a:t>
              </a:r>
              <a:endParaRPr lang="en-ZA" sz="1200" b="1" dirty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b="1" dirty="0">
                  <a:solidFill>
                    <a:srgbClr val="FF0000"/>
                  </a:solidFill>
                  <a:effectLst/>
                  <a:latin typeface="Arial"/>
                  <a:ea typeface="Times New Roman"/>
                  <a:cs typeface="Times New Roman"/>
                </a:rPr>
                <a:t>Provide / arrange </a:t>
              </a:r>
              <a:r>
                <a:rPr lang="en-US" sz="1200" b="1" dirty="0" smtClean="0">
                  <a:solidFill>
                    <a:srgbClr val="FF0000"/>
                  </a:solidFill>
                  <a:effectLst/>
                  <a:latin typeface="Arial"/>
                  <a:ea typeface="Times New Roman"/>
                  <a:cs typeface="Times New Roman"/>
                </a:rPr>
                <a:t>assistance (adoption v/s implementation) </a:t>
              </a:r>
              <a:endParaRPr lang="en-ZA" sz="1200" b="1" dirty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b="1" dirty="0" smtClean="0">
                  <a:solidFill>
                    <a:srgbClr val="FF0000"/>
                  </a:solidFill>
                  <a:effectLst/>
                  <a:latin typeface="Arial"/>
                  <a:ea typeface="Times New Roman"/>
                  <a:cs typeface="Times New Roman"/>
                </a:rPr>
                <a:t>Assist in proper communication media</a:t>
              </a:r>
              <a:r>
                <a:rPr lang="en-US" sz="1200" b="1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 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/ continuous 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improvement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  <a:p>
              <a:pPr marL="171450" indent="-171450">
                <a:lnSpc>
                  <a:spcPct val="150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Mine visits as appropriate </a:t>
              </a:r>
              <a:endParaRPr lang="en-ZA" sz="12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620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1772817"/>
            <a:ext cx="9144000" cy="352839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b="1" dirty="0" smtClean="0">
                <a:latin typeface="Arial" pitchFamily="34" charset="0"/>
                <a:ea typeface="+mj-ea"/>
                <a:cs typeface="Arial" pitchFamily="34" charset="0"/>
              </a:rPr>
              <a:t>How long does this go on and what then?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953897" y="5394763"/>
            <a:ext cx="4276557" cy="482509"/>
          </a:xfrm>
          <a:prstGeom prst="roundRect">
            <a:avLst>
              <a:gd name="adj" fmla="val 8720"/>
            </a:avLst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Establish </a:t>
            </a:r>
            <a:r>
              <a:rPr lang="en-US" sz="1200" b="1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IG / COPA </a:t>
            </a:r>
            <a:r>
              <a:rPr lang="en-US" sz="1200" b="1" dirty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and facilitate widespread adoption</a:t>
            </a:r>
            <a:endParaRPr lang="en-ZA" sz="1200" dirty="0">
              <a:solidFill>
                <a:schemeClr val="bg1"/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3897" y="1293439"/>
            <a:ext cx="4276557" cy="1223505"/>
            <a:chOff x="953897" y="1293439"/>
            <a:chExt cx="4276557" cy="1223505"/>
          </a:xfrm>
        </p:grpSpPr>
        <p:sp>
          <p:nvSpPr>
            <p:cNvPr id="28" name="Rounded Rectangle 27"/>
            <p:cNvSpPr/>
            <p:nvPr/>
          </p:nvSpPr>
          <p:spPr>
            <a:xfrm>
              <a:off x="953897" y="1293439"/>
              <a:ext cx="4276557" cy="516974"/>
            </a:xfrm>
            <a:prstGeom prst="roundRect">
              <a:avLst>
                <a:gd name="adj" fmla="val 8720"/>
              </a:avLst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Disband </a:t>
              </a:r>
              <a:r>
                <a:rPr lang="en-US" sz="12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Interest Group </a:t>
              </a:r>
              <a:r>
                <a:rPr lang="en-US" sz="1200" i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(COPA)</a:t>
              </a:r>
              <a:r>
                <a:rPr lang="en-US" sz="12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when no longer needed</a:t>
              </a:r>
              <a:endParaRPr lang="en-ZA" sz="1200" dirty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29" name="Down Arrow 28"/>
            <p:cNvSpPr/>
            <p:nvPr/>
          </p:nvSpPr>
          <p:spPr>
            <a:xfrm>
              <a:off x="2868165" y="1999970"/>
              <a:ext cx="244375" cy="516974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ZA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52299" y="2706501"/>
            <a:ext cx="4278155" cy="1206272"/>
            <a:chOff x="952299" y="2706501"/>
            <a:chExt cx="4278155" cy="1206272"/>
          </a:xfrm>
        </p:grpSpPr>
        <p:sp>
          <p:nvSpPr>
            <p:cNvPr id="27" name="Rounded Rectangle 26"/>
            <p:cNvSpPr/>
            <p:nvPr/>
          </p:nvSpPr>
          <p:spPr>
            <a:xfrm>
              <a:off x="952299" y="2706501"/>
              <a:ext cx="4278155" cy="516974"/>
            </a:xfrm>
            <a:prstGeom prst="roundRect">
              <a:avLst>
                <a:gd name="adj" fmla="val 8720"/>
              </a:avLst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Identify new </a:t>
              </a:r>
              <a:r>
                <a:rPr lang="en-US" sz="12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practices </a:t>
              </a:r>
              <a:r>
                <a:rPr lang="en-US" sz="12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with best potential</a:t>
              </a:r>
              <a:endParaRPr lang="en-ZA" sz="1200" dirty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2868165" y="3395799"/>
              <a:ext cx="244375" cy="516974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ZA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53897" y="4119562"/>
            <a:ext cx="4276557" cy="1154575"/>
            <a:chOff x="953897" y="4119562"/>
            <a:chExt cx="4276557" cy="1154575"/>
          </a:xfrm>
        </p:grpSpPr>
        <p:sp>
          <p:nvSpPr>
            <p:cNvPr id="26" name="Rounded Rectangle 25"/>
            <p:cNvSpPr/>
            <p:nvPr/>
          </p:nvSpPr>
          <p:spPr>
            <a:xfrm>
              <a:off x="953897" y="4119562"/>
              <a:ext cx="4276557" cy="499741"/>
            </a:xfrm>
            <a:prstGeom prst="roundRect">
              <a:avLst>
                <a:gd name="adj" fmla="val 8720"/>
              </a:avLst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Investigate / document new </a:t>
              </a:r>
              <a:r>
                <a:rPr lang="en-US" sz="12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practices </a:t>
              </a:r>
              <a:r>
                <a:rPr lang="en-US" sz="12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for adoption</a:t>
              </a:r>
              <a:endParaRPr lang="en-ZA" sz="1200" dirty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2868165" y="4757163"/>
              <a:ext cx="244375" cy="516974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ZA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24130" y="1074689"/>
            <a:ext cx="2520280" cy="4651096"/>
            <a:chOff x="-210595" y="57099"/>
            <a:chExt cx="1414556" cy="2109398"/>
          </a:xfrm>
        </p:grpSpPr>
        <p:sp>
          <p:nvSpPr>
            <p:cNvPr id="33" name="Curved Up Arrow 32"/>
            <p:cNvSpPr/>
            <p:nvPr/>
          </p:nvSpPr>
          <p:spPr>
            <a:xfrm rot="15797823">
              <a:off x="-767872" y="653170"/>
              <a:ext cx="2109398" cy="917255"/>
            </a:xfrm>
            <a:prstGeom prst="curvedUpArrow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ZA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-210595" y="556260"/>
              <a:ext cx="1414556" cy="1219200"/>
            </a:xfrm>
            <a:prstGeom prst="flowChartConnector">
              <a:avLst/>
            </a:prstGeom>
            <a:gradFill flip="none" rotWithShape="1">
              <a:gsLst>
                <a:gs pos="58000">
                  <a:schemeClr val="accent2">
                    <a:lumMod val="75000"/>
                  </a:schemeClr>
                </a:gs>
                <a:gs pos="39000">
                  <a:schemeClr val="accent3">
                    <a:lumMod val="75000"/>
                  </a:schemeClr>
                </a:gs>
                <a:gs pos="14000">
                  <a:schemeClr val="accent6">
                    <a:lumMod val="75000"/>
                  </a:schemeClr>
                </a:gs>
                <a:gs pos="79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Times New Roman"/>
                  <a:cs typeface="Times New Roman"/>
                </a:rPr>
                <a:t>Cycle of continuous OHS improvement</a:t>
              </a:r>
              <a:endParaRPr lang="en-Z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47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b="1" dirty="0" smtClean="0">
                <a:latin typeface="Arial" pitchFamily="34" charset="0"/>
                <a:ea typeface="+mj-ea"/>
                <a:cs typeface="Arial" pitchFamily="34" charset="0"/>
              </a:rPr>
              <a:t>Adoption steps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77203" y="1171432"/>
            <a:ext cx="2196959" cy="1013981"/>
            <a:chOff x="177203" y="1171432"/>
            <a:chExt cx="2196959" cy="1013981"/>
          </a:xfrm>
        </p:grpSpPr>
        <p:sp>
          <p:nvSpPr>
            <p:cNvPr id="4" name="Freeform 3"/>
            <p:cNvSpPr/>
            <p:nvPr/>
          </p:nvSpPr>
          <p:spPr>
            <a:xfrm>
              <a:off x="177203" y="1171432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Facilitate adoption decision</a:t>
              </a:r>
              <a:endParaRPr lang="en-ZA" sz="1500" b="0" kern="1200" dirty="0"/>
            </a:p>
          </p:txBody>
        </p:sp>
        <p:sp>
          <p:nvSpPr>
            <p:cNvPr id="5" name="Freeform 4"/>
            <p:cNvSpPr/>
            <p:nvPr/>
          </p:nvSpPr>
          <p:spPr>
            <a:xfrm>
              <a:off x="2015889" y="1468866"/>
              <a:ext cx="358273" cy="419112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0" y="83822"/>
                  </a:moveTo>
                  <a:lnTo>
                    <a:pt x="179137" y="83822"/>
                  </a:lnTo>
                  <a:lnTo>
                    <a:pt x="179137" y="0"/>
                  </a:lnTo>
                  <a:lnTo>
                    <a:pt x="358273" y="209556"/>
                  </a:lnTo>
                  <a:lnTo>
                    <a:pt x="179137" y="419112"/>
                  </a:lnTo>
                  <a:lnTo>
                    <a:pt x="179137" y="335290"/>
                  </a:lnTo>
                  <a:lnTo>
                    <a:pt x="0" y="335290"/>
                  </a:lnTo>
                  <a:lnTo>
                    <a:pt x="0" y="83822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3822" rIns="107482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543160" y="1171432"/>
            <a:ext cx="2196959" cy="1013981"/>
            <a:chOff x="2543160" y="1171432"/>
            <a:chExt cx="2196959" cy="1013981"/>
          </a:xfrm>
        </p:grpSpPr>
        <p:sp>
          <p:nvSpPr>
            <p:cNvPr id="6" name="Freeform 5"/>
            <p:cNvSpPr/>
            <p:nvPr/>
          </p:nvSpPr>
          <p:spPr>
            <a:xfrm>
              <a:off x="2543160" y="1171432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96086"/>
                <a:satOff val="2989"/>
                <a:lumOff val="240"/>
                <a:alphaOff val="0"/>
              </a:schemeClr>
            </a:fillRef>
            <a:effectRef idx="1">
              <a:schemeClr val="accent4">
                <a:hueOff val="-496086"/>
                <a:satOff val="2989"/>
                <a:lumOff val="24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Secure widespread support for adoption</a:t>
              </a:r>
              <a:endParaRPr lang="en-ZA" sz="1500" b="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381846" y="1468866"/>
              <a:ext cx="358273" cy="419112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0" y="83822"/>
                  </a:moveTo>
                  <a:lnTo>
                    <a:pt x="179137" y="83822"/>
                  </a:lnTo>
                  <a:lnTo>
                    <a:pt x="179137" y="0"/>
                  </a:lnTo>
                  <a:lnTo>
                    <a:pt x="358273" y="209556"/>
                  </a:lnTo>
                  <a:lnTo>
                    <a:pt x="179137" y="419112"/>
                  </a:lnTo>
                  <a:lnTo>
                    <a:pt x="179137" y="335290"/>
                  </a:lnTo>
                  <a:lnTo>
                    <a:pt x="0" y="335290"/>
                  </a:lnTo>
                  <a:lnTo>
                    <a:pt x="0" y="83822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558096"/>
                <a:satOff val="3362"/>
                <a:lumOff val="270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3822" rIns="107482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909116" y="1171432"/>
            <a:ext cx="2196960" cy="1013981"/>
            <a:chOff x="4909116" y="1171432"/>
            <a:chExt cx="2196960" cy="1013981"/>
          </a:xfrm>
        </p:grpSpPr>
        <p:sp>
          <p:nvSpPr>
            <p:cNvPr id="8" name="Freeform 7"/>
            <p:cNvSpPr/>
            <p:nvPr/>
          </p:nvSpPr>
          <p:spPr>
            <a:xfrm>
              <a:off x="4909116" y="1171432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992171"/>
                <a:satOff val="5978"/>
                <a:lumOff val="479"/>
                <a:alphaOff val="0"/>
              </a:schemeClr>
            </a:fillRef>
            <a:effectRef idx="1">
              <a:schemeClr val="accent4">
                <a:hueOff val="-992171"/>
                <a:satOff val="5978"/>
                <a:lumOff val="47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Establish an effective adoption team</a:t>
              </a:r>
              <a:endParaRPr lang="en-ZA" sz="1500" b="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6747803" y="1468866"/>
              <a:ext cx="358273" cy="419112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0" y="83822"/>
                  </a:moveTo>
                  <a:lnTo>
                    <a:pt x="179137" y="83822"/>
                  </a:lnTo>
                  <a:lnTo>
                    <a:pt x="179137" y="0"/>
                  </a:lnTo>
                  <a:lnTo>
                    <a:pt x="358273" y="209556"/>
                  </a:lnTo>
                  <a:lnTo>
                    <a:pt x="179137" y="419112"/>
                  </a:lnTo>
                  <a:lnTo>
                    <a:pt x="179137" y="335290"/>
                  </a:lnTo>
                  <a:lnTo>
                    <a:pt x="0" y="335290"/>
                  </a:lnTo>
                  <a:lnTo>
                    <a:pt x="0" y="83822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1116192"/>
                <a:satOff val="6725"/>
                <a:lumOff val="539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3822" rIns="107482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5073" y="1171432"/>
            <a:ext cx="1689969" cy="1520972"/>
            <a:chOff x="7275073" y="1171432"/>
            <a:chExt cx="1689969" cy="1520972"/>
          </a:xfrm>
        </p:grpSpPr>
        <p:sp>
          <p:nvSpPr>
            <p:cNvPr id="12" name="Freeform 11"/>
            <p:cNvSpPr/>
            <p:nvPr/>
          </p:nvSpPr>
          <p:spPr>
            <a:xfrm>
              <a:off x="7275073" y="1171432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488257"/>
                <a:satOff val="8966"/>
                <a:lumOff val="719"/>
                <a:alphaOff val="0"/>
              </a:schemeClr>
            </a:fillRef>
            <a:effectRef idx="1">
              <a:schemeClr val="accent4">
                <a:hueOff val="-1488257"/>
                <a:satOff val="8966"/>
                <a:lumOff val="71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Develop mine-wide adoption plan</a:t>
              </a:r>
              <a:endParaRPr lang="en-ZA" sz="1500" b="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7910501" y="2334130"/>
              <a:ext cx="419113" cy="358274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286618" y="1"/>
                  </a:moveTo>
                  <a:lnTo>
                    <a:pt x="286618" y="209557"/>
                  </a:lnTo>
                  <a:lnTo>
                    <a:pt x="358273" y="209557"/>
                  </a:lnTo>
                  <a:lnTo>
                    <a:pt x="179137" y="419111"/>
                  </a:lnTo>
                  <a:lnTo>
                    <a:pt x="0" y="209557"/>
                  </a:lnTo>
                  <a:lnTo>
                    <a:pt x="71655" y="209557"/>
                  </a:lnTo>
                  <a:lnTo>
                    <a:pt x="71655" y="1"/>
                  </a:lnTo>
                  <a:lnTo>
                    <a:pt x="286618" y="1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1674289"/>
                <a:satOff val="10087"/>
                <a:lumOff val="809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3" tIns="0" rIns="83822" bIns="10748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768082" y="2861401"/>
            <a:ext cx="2196960" cy="1013981"/>
            <a:chOff x="6768082" y="2861401"/>
            <a:chExt cx="2196960" cy="1013981"/>
          </a:xfrm>
        </p:grpSpPr>
        <p:sp>
          <p:nvSpPr>
            <p:cNvPr id="14" name="Freeform 13"/>
            <p:cNvSpPr/>
            <p:nvPr/>
          </p:nvSpPr>
          <p:spPr>
            <a:xfrm>
              <a:off x="7275073" y="2861401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84342"/>
                <a:satOff val="11955"/>
                <a:lumOff val="958"/>
                <a:alphaOff val="0"/>
              </a:schemeClr>
            </a:fillRef>
            <a:effectRef idx="1">
              <a:schemeClr val="accent4">
                <a:hueOff val="-1984342"/>
                <a:satOff val="11955"/>
                <a:lumOff val="95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Implement a monitoring programme</a:t>
              </a:r>
              <a:endParaRPr lang="en-ZA" sz="1500" b="0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6768082" y="3158835"/>
              <a:ext cx="358273" cy="419112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358273" y="335290"/>
                  </a:moveTo>
                  <a:lnTo>
                    <a:pt x="179136" y="335290"/>
                  </a:lnTo>
                  <a:lnTo>
                    <a:pt x="179136" y="419112"/>
                  </a:lnTo>
                  <a:lnTo>
                    <a:pt x="0" y="209556"/>
                  </a:lnTo>
                  <a:lnTo>
                    <a:pt x="179136" y="0"/>
                  </a:lnTo>
                  <a:lnTo>
                    <a:pt x="179136" y="83822"/>
                  </a:lnTo>
                  <a:lnTo>
                    <a:pt x="358273" y="83822"/>
                  </a:lnTo>
                  <a:lnTo>
                    <a:pt x="358273" y="335290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482" tIns="83822" rIns="0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402126" y="2861401"/>
            <a:ext cx="2196959" cy="1013981"/>
            <a:chOff x="4402126" y="2861401"/>
            <a:chExt cx="2196959" cy="1013981"/>
          </a:xfrm>
        </p:grpSpPr>
        <p:sp>
          <p:nvSpPr>
            <p:cNvPr id="23" name="Freeform 22"/>
            <p:cNvSpPr/>
            <p:nvPr/>
          </p:nvSpPr>
          <p:spPr>
            <a:xfrm>
              <a:off x="4909116" y="2861401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480428"/>
                <a:satOff val="14944"/>
                <a:lumOff val="1198"/>
                <a:alphaOff val="0"/>
              </a:schemeClr>
            </a:fillRef>
            <a:effectRef idx="1">
              <a:schemeClr val="accent4">
                <a:hueOff val="-2480428"/>
                <a:satOff val="14944"/>
                <a:lumOff val="11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Harmonise practice with mine standards</a:t>
              </a:r>
              <a:endParaRPr lang="en-ZA" sz="1500" b="0" kern="1200" dirty="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402126" y="3158834"/>
              <a:ext cx="358273" cy="419113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358273" y="335290"/>
                  </a:moveTo>
                  <a:lnTo>
                    <a:pt x="179136" y="335290"/>
                  </a:lnTo>
                  <a:lnTo>
                    <a:pt x="179136" y="419112"/>
                  </a:lnTo>
                  <a:lnTo>
                    <a:pt x="0" y="209556"/>
                  </a:lnTo>
                  <a:lnTo>
                    <a:pt x="179136" y="0"/>
                  </a:lnTo>
                  <a:lnTo>
                    <a:pt x="179136" y="83822"/>
                  </a:lnTo>
                  <a:lnTo>
                    <a:pt x="358273" y="83822"/>
                  </a:lnTo>
                  <a:lnTo>
                    <a:pt x="358273" y="335290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2790481"/>
                <a:satOff val="16812"/>
                <a:lumOff val="1348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482" tIns="83823" rIns="0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036169" y="2861401"/>
            <a:ext cx="2196960" cy="1013981"/>
            <a:chOff x="2036169" y="2861401"/>
            <a:chExt cx="2196960" cy="1013981"/>
          </a:xfrm>
        </p:grpSpPr>
        <p:sp>
          <p:nvSpPr>
            <p:cNvPr id="25" name="Freeform 24"/>
            <p:cNvSpPr/>
            <p:nvPr/>
          </p:nvSpPr>
          <p:spPr>
            <a:xfrm>
              <a:off x="2543160" y="2861401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976513"/>
                <a:satOff val="17933"/>
                <a:lumOff val="1437"/>
                <a:alphaOff val="0"/>
              </a:schemeClr>
            </a:fillRef>
            <a:effectRef idx="1">
              <a:schemeClr val="accent4">
                <a:hueOff val="-2976513"/>
                <a:satOff val="17933"/>
                <a:lumOff val="14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Develop training and communication materials</a:t>
              </a:r>
              <a:endParaRPr lang="en-ZA" sz="1500" b="0" kern="1200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036169" y="3158834"/>
              <a:ext cx="358274" cy="419113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358273" y="335290"/>
                  </a:moveTo>
                  <a:lnTo>
                    <a:pt x="179136" y="335290"/>
                  </a:lnTo>
                  <a:lnTo>
                    <a:pt x="179136" y="419112"/>
                  </a:lnTo>
                  <a:lnTo>
                    <a:pt x="0" y="209556"/>
                  </a:lnTo>
                  <a:lnTo>
                    <a:pt x="179136" y="0"/>
                  </a:lnTo>
                  <a:lnTo>
                    <a:pt x="179136" y="83822"/>
                  </a:lnTo>
                  <a:lnTo>
                    <a:pt x="358273" y="83822"/>
                  </a:lnTo>
                  <a:lnTo>
                    <a:pt x="358273" y="335290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3348577"/>
                <a:satOff val="20174"/>
                <a:lumOff val="1617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482" tIns="83823" rIns="1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77203" y="2861401"/>
            <a:ext cx="1689969" cy="1520972"/>
            <a:chOff x="177203" y="2861401"/>
            <a:chExt cx="1689969" cy="1520972"/>
          </a:xfrm>
        </p:grpSpPr>
        <p:sp>
          <p:nvSpPr>
            <p:cNvPr id="27" name="Freeform 26"/>
            <p:cNvSpPr/>
            <p:nvPr/>
          </p:nvSpPr>
          <p:spPr>
            <a:xfrm>
              <a:off x="177203" y="2861401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472599"/>
                <a:satOff val="20921"/>
                <a:lumOff val="1677"/>
                <a:alphaOff val="0"/>
              </a:schemeClr>
            </a:fillRef>
            <a:effectRef idx="1">
              <a:schemeClr val="accent4">
                <a:hueOff val="-3472599"/>
                <a:satOff val="20921"/>
                <a:lumOff val="16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Brief and train mine persons</a:t>
              </a:r>
              <a:endParaRPr lang="en-ZA" sz="1500" b="0" kern="120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12631" y="4024099"/>
              <a:ext cx="419113" cy="358274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286618" y="1"/>
                  </a:moveTo>
                  <a:lnTo>
                    <a:pt x="286618" y="209557"/>
                  </a:lnTo>
                  <a:lnTo>
                    <a:pt x="358273" y="209557"/>
                  </a:lnTo>
                  <a:lnTo>
                    <a:pt x="179137" y="419111"/>
                  </a:lnTo>
                  <a:lnTo>
                    <a:pt x="0" y="209557"/>
                  </a:lnTo>
                  <a:lnTo>
                    <a:pt x="71655" y="209557"/>
                  </a:lnTo>
                  <a:lnTo>
                    <a:pt x="71655" y="1"/>
                  </a:lnTo>
                  <a:lnTo>
                    <a:pt x="286618" y="1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3906673"/>
                <a:satOff val="23537"/>
                <a:lumOff val="1887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3" tIns="0" rIns="83822" bIns="10748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7203" y="4551370"/>
            <a:ext cx="2196959" cy="1013981"/>
            <a:chOff x="177203" y="4551370"/>
            <a:chExt cx="2196959" cy="1013981"/>
          </a:xfrm>
        </p:grpSpPr>
        <p:sp>
          <p:nvSpPr>
            <p:cNvPr id="29" name="Freeform 28"/>
            <p:cNvSpPr/>
            <p:nvPr/>
          </p:nvSpPr>
          <p:spPr>
            <a:xfrm>
              <a:off x="177203" y="4551370"/>
              <a:ext cx="1689969" cy="1013981"/>
            </a:xfrm>
            <a:custGeom>
              <a:avLst/>
              <a:gdLst>
                <a:gd name="connsiteX0" fmla="*/ 0 w 1689969"/>
                <a:gd name="connsiteY0" fmla="*/ 101398 h 1013981"/>
                <a:gd name="connsiteX1" fmla="*/ 101398 w 1689969"/>
                <a:gd name="connsiteY1" fmla="*/ 0 h 1013981"/>
                <a:gd name="connsiteX2" fmla="*/ 1588571 w 1689969"/>
                <a:gd name="connsiteY2" fmla="*/ 0 h 1013981"/>
                <a:gd name="connsiteX3" fmla="*/ 1689969 w 1689969"/>
                <a:gd name="connsiteY3" fmla="*/ 101398 h 1013981"/>
                <a:gd name="connsiteX4" fmla="*/ 1689969 w 1689969"/>
                <a:gd name="connsiteY4" fmla="*/ 912583 h 1013981"/>
                <a:gd name="connsiteX5" fmla="*/ 1588571 w 1689969"/>
                <a:gd name="connsiteY5" fmla="*/ 1013981 h 1013981"/>
                <a:gd name="connsiteX6" fmla="*/ 101398 w 1689969"/>
                <a:gd name="connsiteY6" fmla="*/ 1013981 h 1013981"/>
                <a:gd name="connsiteX7" fmla="*/ 0 w 1689969"/>
                <a:gd name="connsiteY7" fmla="*/ 912583 h 1013981"/>
                <a:gd name="connsiteX8" fmla="*/ 0 w 1689969"/>
                <a:gd name="connsiteY8" fmla="*/ 101398 h 101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969" h="1013981">
                  <a:moveTo>
                    <a:pt x="0" y="101398"/>
                  </a:moveTo>
                  <a:cubicBezTo>
                    <a:pt x="0" y="45397"/>
                    <a:pt x="45397" y="0"/>
                    <a:pt x="101398" y="0"/>
                  </a:cubicBezTo>
                  <a:lnTo>
                    <a:pt x="1588571" y="0"/>
                  </a:lnTo>
                  <a:cubicBezTo>
                    <a:pt x="1644572" y="0"/>
                    <a:pt x="1689969" y="45397"/>
                    <a:pt x="1689969" y="101398"/>
                  </a:cubicBezTo>
                  <a:lnTo>
                    <a:pt x="1689969" y="912583"/>
                  </a:lnTo>
                  <a:cubicBezTo>
                    <a:pt x="1689969" y="968584"/>
                    <a:pt x="1644572" y="1013981"/>
                    <a:pt x="1588571" y="1013981"/>
                  </a:cubicBezTo>
                  <a:lnTo>
                    <a:pt x="101398" y="1013981"/>
                  </a:lnTo>
                  <a:cubicBezTo>
                    <a:pt x="45397" y="1013981"/>
                    <a:pt x="0" y="968584"/>
                    <a:pt x="0" y="912583"/>
                  </a:cubicBezTo>
                  <a:lnTo>
                    <a:pt x="0" y="10139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968684"/>
                <a:satOff val="23910"/>
                <a:lumOff val="1916"/>
                <a:alphaOff val="0"/>
              </a:schemeClr>
            </a:fillRef>
            <a:effectRef idx="1">
              <a:schemeClr val="accent4">
                <a:hueOff val="-3968684"/>
                <a:satOff val="23910"/>
                <a:lumOff val="191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848" tIns="86848" rIns="86848" bIns="8684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1500" b="0" kern="1200" dirty="0" smtClean="0">
                  <a:effectLst/>
                  <a:latin typeface="Arial" pitchFamily="34" charset="0"/>
                  <a:cs typeface="Arial" pitchFamily="34" charset="0"/>
                </a:rPr>
                <a:t>Pilot adoption of the practice</a:t>
              </a:r>
              <a:endParaRPr lang="en-ZA" sz="1500" b="0" kern="1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2015889" y="4848804"/>
              <a:ext cx="358273" cy="419112"/>
            </a:xfrm>
            <a:custGeom>
              <a:avLst/>
              <a:gdLst>
                <a:gd name="connsiteX0" fmla="*/ 0 w 358273"/>
                <a:gd name="connsiteY0" fmla="*/ 83822 h 419112"/>
                <a:gd name="connsiteX1" fmla="*/ 179137 w 358273"/>
                <a:gd name="connsiteY1" fmla="*/ 83822 h 419112"/>
                <a:gd name="connsiteX2" fmla="*/ 179137 w 358273"/>
                <a:gd name="connsiteY2" fmla="*/ 0 h 419112"/>
                <a:gd name="connsiteX3" fmla="*/ 358273 w 358273"/>
                <a:gd name="connsiteY3" fmla="*/ 209556 h 419112"/>
                <a:gd name="connsiteX4" fmla="*/ 179137 w 358273"/>
                <a:gd name="connsiteY4" fmla="*/ 419112 h 419112"/>
                <a:gd name="connsiteX5" fmla="*/ 179137 w 358273"/>
                <a:gd name="connsiteY5" fmla="*/ 335290 h 419112"/>
                <a:gd name="connsiteX6" fmla="*/ 0 w 358273"/>
                <a:gd name="connsiteY6" fmla="*/ 335290 h 419112"/>
                <a:gd name="connsiteX7" fmla="*/ 0 w 358273"/>
                <a:gd name="connsiteY7" fmla="*/ 83822 h 4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273" h="419112">
                  <a:moveTo>
                    <a:pt x="0" y="83822"/>
                  </a:moveTo>
                  <a:lnTo>
                    <a:pt x="179137" y="83822"/>
                  </a:lnTo>
                  <a:lnTo>
                    <a:pt x="179137" y="0"/>
                  </a:lnTo>
                  <a:lnTo>
                    <a:pt x="358273" y="209556"/>
                  </a:lnTo>
                  <a:lnTo>
                    <a:pt x="179137" y="419112"/>
                  </a:lnTo>
                  <a:lnTo>
                    <a:pt x="179137" y="335290"/>
                  </a:lnTo>
                  <a:lnTo>
                    <a:pt x="0" y="335290"/>
                  </a:lnTo>
                  <a:lnTo>
                    <a:pt x="0" y="83822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3822" rIns="107482" bIns="8382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ZA" sz="1200" b="0" kern="1200"/>
            </a:p>
          </p:txBody>
        </p:sp>
      </p:grpSp>
      <p:sp>
        <p:nvSpPr>
          <p:cNvPr id="31" name="Freeform 30"/>
          <p:cNvSpPr/>
          <p:nvPr/>
        </p:nvSpPr>
        <p:spPr>
          <a:xfrm>
            <a:off x="2543160" y="4551370"/>
            <a:ext cx="1689969" cy="1013981"/>
          </a:xfrm>
          <a:custGeom>
            <a:avLst/>
            <a:gdLst>
              <a:gd name="connsiteX0" fmla="*/ 0 w 1689969"/>
              <a:gd name="connsiteY0" fmla="*/ 101398 h 1013981"/>
              <a:gd name="connsiteX1" fmla="*/ 101398 w 1689969"/>
              <a:gd name="connsiteY1" fmla="*/ 0 h 1013981"/>
              <a:gd name="connsiteX2" fmla="*/ 1588571 w 1689969"/>
              <a:gd name="connsiteY2" fmla="*/ 0 h 1013981"/>
              <a:gd name="connsiteX3" fmla="*/ 1689969 w 1689969"/>
              <a:gd name="connsiteY3" fmla="*/ 101398 h 1013981"/>
              <a:gd name="connsiteX4" fmla="*/ 1689969 w 1689969"/>
              <a:gd name="connsiteY4" fmla="*/ 912583 h 1013981"/>
              <a:gd name="connsiteX5" fmla="*/ 1588571 w 1689969"/>
              <a:gd name="connsiteY5" fmla="*/ 1013981 h 1013981"/>
              <a:gd name="connsiteX6" fmla="*/ 101398 w 1689969"/>
              <a:gd name="connsiteY6" fmla="*/ 1013981 h 1013981"/>
              <a:gd name="connsiteX7" fmla="*/ 0 w 1689969"/>
              <a:gd name="connsiteY7" fmla="*/ 912583 h 1013981"/>
              <a:gd name="connsiteX8" fmla="*/ 0 w 1689969"/>
              <a:gd name="connsiteY8" fmla="*/ 101398 h 101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9969" h="1013981">
                <a:moveTo>
                  <a:pt x="0" y="101398"/>
                </a:moveTo>
                <a:cubicBezTo>
                  <a:pt x="0" y="45397"/>
                  <a:pt x="45397" y="0"/>
                  <a:pt x="101398" y="0"/>
                </a:cubicBezTo>
                <a:lnTo>
                  <a:pt x="1588571" y="0"/>
                </a:lnTo>
                <a:cubicBezTo>
                  <a:pt x="1644572" y="0"/>
                  <a:pt x="1689969" y="45397"/>
                  <a:pt x="1689969" y="101398"/>
                </a:cubicBezTo>
                <a:lnTo>
                  <a:pt x="1689969" y="912583"/>
                </a:lnTo>
                <a:cubicBezTo>
                  <a:pt x="1689969" y="968584"/>
                  <a:pt x="1644572" y="1013981"/>
                  <a:pt x="1588571" y="1013981"/>
                </a:cubicBezTo>
                <a:lnTo>
                  <a:pt x="101398" y="1013981"/>
                </a:lnTo>
                <a:cubicBezTo>
                  <a:pt x="45397" y="1013981"/>
                  <a:pt x="0" y="968584"/>
                  <a:pt x="0" y="912583"/>
                </a:cubicBezTo>
                <a:lnTo>
                  <a:pt x="0" y="101398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4464770"/>
              <a:satOff val="26899"/>
              <a:lumOff val="2156"/>
              <a:alphaOff val="0"/>
            </a:schemeClr>
          </a:fillRef>
          <a:effectRef idx="1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848" tIns="86848" rIns="86848" bIns="8684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500" b="0" kern="1200" dirty="0" smtClean="0">
                <a:effectLst/>
                <a:latin typeface="Arial"/>
                <a:ea typeface="Times New Roman"/>
                <a:cs typeface="Times New Roman"/>
              </a:rPr>
              <a:t>Finalise and implement mine-wide roll out plans</a:t>
            </a:r>
            <a:endParaRPr lang="en-ZA" sz="1500" b="0" kern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4932041" y="4005064"/>
            <a:ext cx="4032448" cy="212115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Critical success </a:t>
            </a:r>
            <a:r>
              <a:rPr lang="en-US" sz="1400" b="1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factors</a:t>
            </a:r>
          </a:p>
          <a:p>
            <a:pPr marL="342900" lvl="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Top </a:t>
            </a:r>
            <a:r>
              <a:rPr lang="en-US" sz="1400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management buy-in and </a:t>
            </a: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support</a:t>
            </a:r>
          </a:p>
          <a:p>
            <a:pPr marL="342900" lvl="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 </a:t>
            </a:r>
            <a:r>
              <a:rPr lang="en-US" sz="1400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credible adoption champion with adequate time and </a:t>
            </a: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support</a:t>
            </a:r>
          </a:p>
          <a:p>
            <a:pPr marL="342900" lvl="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Proper </a:t>
            </a:r>
            <a:r>
              <a:rPr lang="en-US" sz="1400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briefing and training of key </a:t>
            </a: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people</a:t>
            </a:r>
          </a:p>
          <a:p>
            <a:pPr marL="342900" lvl="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400" i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 </a:t>
            </a:r>
            <a:r>
              <a:rPr lang="en-US" sz="1400" i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well designed and executed adoption roll-out plan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b="1" dirty="0" smtClean="0">
                <a:latin typeface="Arial" pitchFamily="34" charset="0"/>
                <a:ea typeface="+mj-ea"/>
                <a:cs typeface="Arial" pitchFamily="34" charset="0"/>
              </a:rPr>
              <a:t>Monitoring framework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ction Button: Document 3">
            <a:hlinkClick r:id="rId4" action="ppaction://hlinkfile" highlightClick="1"/>
          </p:cNvPr>
          <p:cNvSpPr/>
          <p:nvPr/>
        </p:nvSpPr>
        <p:spPr>
          <a:xfrm>
            <a:off x="1331640" y="2564904"/>
            <a:ext cx="720080" cy="995338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2555776" y="2636912"/>
            <a:ext cx="52070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Multi-stage filtration systems – all three categories</a:t>
            </a:r>
          </a:p>
          <a:p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Winch cover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0698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49628" y="711811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142852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b="1" dirty="0" smtClean="0">
                <a:latin typeface="Arial" pitchFamily="34" charset="0"/>
                <a:ea typeface="+mj-ea"/>
                <a:cs typeface="Arial" pitchFamily="34" charset="0"/>
              </a:rPr>
              <a:t>SLP Briefs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87624" y="674513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6215656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6263168"/>
            <a:ext cx="1000133" cy="4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>
            <a:off x="1187624" y="6225026"/>
            <a:ext cx="7572428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/>
          <p:cNvSpPr txBox="1">
            <a:spLocks/>
          </p:cNvSpPr>
          <p:nvPr/>
        </p:nvSpPr>
        <p:spPr>
          <a:xfrm>
            <a:off x="1500166" y="630351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ction Button: Document 1">
            <a:hlinkClick r:id="rId4" action="ppaction://hlinkfile" highlightClick="1"/>
          </p:cNvPr>
          <p:cNvSpPr/>
          <p:nvPr/>
        </p:nvSpPr>
        <p:spPr>
          <a:xfrm>
            <a:off x="539552" y="1124744"/>
            <a:ext cx="648072" cy="792088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Action Button: Document 10">
            <a:hlinkClick r:id="rId5" action="ppaction://hlinkpres?slideindex=1&amp;slidetitle=   WINCH COVER SLP BRIEF" highlightClick="1"/>
          </p:cNvPr>
          <p:cNvSpPr/>
          <p:nvPr/>
        </p:nvSpPr>
        <p:spPr>
          <a:xfrm>
            <a:off x="539552" y="2060848"/>
            <a:ext cx="648072" cy="792088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Action Button: Document 11">
            <a:hlinkClick r:id="rId6" action="ppaction://hlinkfile" highlightClick="1"/>
          </p:cNvPr>
          <p:cNvSpPr/>
          <p:nvPr/>
        </p:nvSpPr>
        <p:spPr>
          <a:xfrm>
            <a:off x="539552" y="3645024"/>
            <a:ext cx="648072" cy="792088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Action Button: Document 12">
            <a:hlinkClick r:id="rId7" action="ppaction://hlinkpres?slideindex=1&amp;slidetitle=   MULTI-STAGE FILTRATION SYSTEM SLP BRIEF" highlightClick="1"/>
          </p:cNvPr>
          <p:cNvSpPr/>
          <p:nvPr/>
        </p:nvSpPr>
        <p:spPr>
          <a:xfrm>
            <a:off x="539552" y="4581128"/>
            <a:ext cx="648072" cy="792088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3284984"/>
            <a:ext cx="77048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19672" y="1340768"/>
            <a:ext cx="1842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Winch cover brief</a:t>
            </a:r>
            <a:endParaRPr lang="en-ZA" dirty="0"/>
          </a:p>
        </p:txBody>
      </p:sp>
      <p:sp>
        <p:nvSpPr>
          <p:cNvPr id="22" name="TextBox 21"/>
          <p:cNvSpPr txBox="1"/>
          <p:nvPr/>
        </p:nvSpPr>
        <p:spPr>
          <a:xfrm>
            <a:off x="1619672" y="2276872"/>
            <a:ext cx="2599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Winch cover presentation</a:t>
            </a:r>
            <a:endParaRPr lang="en-ZA" dirty="0"/>
          </a:p>
        </p:txBody>
      </p:sp>
      <p:sp>
        <p:nvSpPr>
          <p:cNvPr id="23" name="TextBox 22"/>
          <p:cNvSpPr txBox="1"/>
          <p:nvPr/>
        </p:nvSpPr>
        <p:spPr>
          <a:xfrm>
            <a:off x="1619672" y="3815752"/>
            <a:ext cx="330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Multi-stage filtration system brief</a:t>
            </a:r>
            <a:endParaRPr lang="en-ZA" dirty="0"/>
          </a:p>
        </p:txBody>
      </p:sp>
      <p:sp>
        <p:nvSpPr>
          <p:cNvPr id="24" name="TextBox 23"/>
          <p:cNvSpPr txBox="1"/>
          <p:nvPr/>
        </p:nvSpPr>
        <p:spPr>
          <a:xfrm>
            <a:off x="1619672" y="4787860"/>
            <a:ext cx="4065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Multi-stage filtration system presentation</a:t>
            </a:r>
            <a:endParaRPr lang="en-ZA" dirty="0"/>
          </a:p>
        </p:txBody>
      </p:sp>
      <p:sp>
        <p:nvSpPr>
          <p:cNvPr id="7" name="Action Button: Custom 6">
            <a:hlinkClick r:id="rId8" action="ppaction://hlinksldjump" highlightClick="1"/>
          </p:cNvPr>
          <p:cNvSpPr/>
          <p:nvPr/>
        </p:nvSpPr>
        <p:spPr>
          <a:xfrm>
            <a:off x="7604410" y="5373216"/>
            <a:ext cx="936104" cy="612068"/>
          </a:xfrm>
          <a:prstGeom prst="actionButtonBlan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Agenda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7948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-4680" y="4428728"/>
            <a:ext cx="9148680" cy="728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ectangle 25"/>
          <p:cNvSpPr/>
          <p:nvPr/>
        </p:nvSpPr>
        <p:spPr>
          <a:xfrm>
            <a:off x="-4680" y="980728"/>
            <a:ext cx="9148680" cy="3456384"/>
          </a:xfrm>
          <a:prstGeom prst="rect">
            <a:avLst/>
          </a:prstGeom>
          <a:solidFill>
            <a:srgbClr val="AB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ectangle 26"/>
          <p:cNvSpPr/>
          <p:nvPr/>
        </p:nvSpPr>
        <p:spPr>
          <a:xfrm>
            <a:off x="263461" y="1563176"/>
            <a:ext cx="8609140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 smtClean="0"/>
              <a:t>For more information</a:t>
            </a:r>
          </a:p>
          <a:p>
            <a:pPr algn="ctr"/>
            <a:r>
              <a:rPr lang="en-US" sz="3600" dirty="0" smtClean="0"/>
              <a:t>contact the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smtClean="0"/>
              <a:t>LEARNING HUB DUST TEAM</a:t>
            </a:r>
          </a:p>
          <a:p>
            <a:pPr algn="ctr"/>
            <a:r>
              <a:rPr lang="en-US" sz="3600" dirty="0" smtClean="0"/>
              <a:t>at</a:t>
            </a:r>
          </a:p>
          <a:p>
            <a:pPr algn="ctr"/>
            <a:r>
              <a:rPr lang="en-US" sz="3600" b="1" dirty="0" smtClean="0"/>
              <a:t>011 498 7100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64" y="5621460"/>
            <a:ext cx="5646788" cy="83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557572"/>
            <a:ext cx="1594200" cy="7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7338207" y="6319728"/>
            <a:ext cx="1534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200" dirty="0" smtClean="0"/>
              <a:t>L E A R N I N G   H U B</a:t>
            </a:r>
            <a:endParaRPr lang="en-ZA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73508" y="4499644"/>
            <a:ext cx="1966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200" b="1" dirty="0" smtClean="0"/>
              <a:t>GERRIE PIENAAR</a:t>
            </a:r>
          </a:p>
          <a:p>
            <a:pPr algn="ctr"/>
            <a:r>
              <a:rPr lang="en-ZA" sz="1200" dirty="0" smtClean="0">
                <a:hlinkClick r:id="rId4"/>
              </a:rPr>
              <a:t>gerriepienaar69@gmail.com</a:t>
            </a:r>
            <a:endParaRPr lang="en-ZA" sz="12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6444208" y="4493151"/>
            <a:ext cx="233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200" b="1" dirty="0" smtClean="0"/>
              <a:t>Dr AUDREY BANYINI</a:t>
            </a:r>
          </a:p>
          <a:p>
            <a:pPr algn="ctr"/>
            <a:r>
              <a:rPr lang="en-ZA" sz="1200" dirty="0">
                <a:hlinkClick r:id="rId5"/>
              </a:rPr>
              <a:t>ABanyini@chamberofmines.org.za</a:t>
            </a:r>
            <a:endParaRPr lang="en-ZA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088409" y="4495472"/>
            <a:ext cx="2851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200" b="1" dirty="0" smtClean="0"/>
              <a:t>JOHAN van RENSBURG</a:t>
            </a:r>
          </a:p>
          <a:p>
            <a:pPr algn="ctr"/>
            <a:r>
              <a:rPr lang="en-ZA" sz="1200" dirty="0" smtClean="0">
                <a:hlinkClick r:id="rId6"/>
              </a:rPr>
              <a:t>johan.c.vanrensburg@angloamerican.com</a:t>
            </a:r>
            <a:r>
              <a:rPr lang="en-ZA" sz="1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522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1164</TotalTime>
  <Words>504</Words>
  <Application>Microsoft Office PowerPoint</Application>
  <PresentationFormat>On-screen Show (4:3)</PresentationFormat>
  <Paragraphs>134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Theme3</vt:lpstr>
      <vt:lpstr>INTEREST GROUP MEETING (Multi-stage filtration systems and winch covers)  19 March 2014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Gerrie and Audrey</cp:lastModifiedBy>
  <cp:revision>126</cp:revision>
  <dcterms:created xsi:type="dcterms:W3CDTF">2012-08-02T11:34:04Z</dcterms:created>
  <dcterms:modified xsi:type="dcterms:W3CDTF">2014-03-19T07:31:45Z</dcterms:modified>
</cp:coreProperties>
</file>