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03" r:id="rId2"/>
    <p:sldId id="862" r:id="rId3"/>
    <p:sldId id="845" r:id="rId4"/>
    <p:sldId id="804" r:id="rId5"/>
    <p:sldId id="849" r:id="rId6"/>
    <p:sldId id="851" r:id="rId7"/>
    <p:sldId id="813" r:id="rId8"/>
    <p:sldId id="870" r:id="rId9"/>
    <p:sldId id="822" r:id="rId10"/>
    <p:sldId id="796" r:id="rId11"/>
    <p:sldId id="853" r:id="rId12"/>
    <p:sldId id="871" r:id="rId13"/>
    <p:sldId id="872" r:id="rId14"/>
    <p:sldId id="873" r:id="rId15"/>
    <p:sldId id="874" r:id="rId16"/>
    <p:sldId id="858" r:id="rId17"/>
    <p:sldId id="859" r:id="rId18"/>
    <p:sldId id="834" r:id="rId19"/>
    <p:sldId id="613" r:id="rId20"/>
    <p:sldId id="875" r:id="rId21"/>
    <p:sldId id="824" r:id="rId22"/>
    <p:sldId id="876" r:id="rId23"/>
    <p:sldId id="852" r:id="rId24"/>
    <p:sldId id="843" r:id="rId25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CC"/>
    <a:srgbClr val="10BC7A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757" y="-67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iFolder\ZNdlovu\Graphs\Graphs%20for%20clients\PTB%20(black%20miners)%201975-2010%2017%208%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0.15728958880140156"/>
          <c:y val="0.24872601341498979"/>
          <c:w val="0.78484951881014875"/>
          <c:h val="0.49227486147565236"/>
        </c:manualLayout>
      </c:layout>
      <c:lineChart>
        <c:grouping val="standard"/>
        <c:ser>
          <c:idx val="0"/>
          <c:order val="0"/>
          <c:tx>
            <c:strRef>
              <c:f>'PTB Blacks'!$D$1</c:f>
              <c:strCache>
                <c:ptCount val="1"/>
                <c:pt idx="0">
                  <c:v>PTB/1000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'PTB Blacks'!$A$2:$A$37</c:f>
              <c:numCache>
                <c:formatCode>General</c:formatCod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numCache>
            </c:numRef>
          </c:cat>
          <c:val>
            <c:numRef>
              <c:f>'PTB Blacks'!$D$2:$D$37</c:f>
              <c:numCache>
                <c:formatCode>0</c:formatCode>
                <c:ptCount val="36"/>
                <c:pt idx="0">
                  <c:v>31.963470319634702</c:v>
                </c:pt>
                <c:pt idx="1">
                  <c:v>32.548179871520361</c:v>
                </c:pt>
                <c:pt idx="2">
                  <c:v>32.752020416843898</c:v>
                </c:pt>
                <c:pt idx="3">
                  <c:v>43.207126948775567</c:v>
                </c:pt>
                <c:pt idx="4">
                  <c:v>37.299338999056324</c:v>
                </c:pt>
                <c:pt idx="5">
                  <c:v>53.892215568862277</c:v>
                </c:pt>
                <c:pt idx="6">
                  <c:v>55.681303757355998</c:v>
                </c:pt>
                <c:pt idx="7">
                  <c:v>63.148788927335637</c:v>
                </c:pt>
                <c:pt idx="8">
                  <c:v>62.022900763358813</c:v>
                </c:pt>
                <c:pt idx="9">
                  <c:v>53.407934893184127</c:v>
                </c:pt>
                <c:pt idx="10">
                  <c:v>60.659340659340089</c:v>
                </c:pt>
                <c:pt idx="11">
                  <c:v>45.602605863192174</c:v>
                </c:pt>
                <c:pt idx="12">
                  <c:v>48.573631457208435</c:v>
                </c:pt>
                <c:pt idx="13">
                  <c:v>55.996822875297845</c:v>
                </c:pt>
                <c:pt idx="14">
                  <c:v>46.961325966851113</c:v>
                </c:pt>
                <c:pt idx="15">
                  <c:v>57.396173588427438</c:v>
                </c:pt>
                <c:pt idx="16">
                  <c:v>61.100746268656721</c:v>
                </c:pt>
                <c:pt idx="17">
                  <c:v>71.926999463231397</c:v>
                </c:pt>
                <c:pt idx="18">
                  <c:v>70.316693505099295</c:v>
                </c:pt>
                <c:pt idx="19">
                  <c:v>101.89982728842833</c:v>
                </c:pt>
                <c:pt idx="20">
                  <c:v>112.7208480565358</c:v>
                </c:pt>
                <c:pt idx="21">
                  <c:v>165.79634464751967</c:v>
                </c:pt>
                <c:pt idx="22">
                  <c:v>161.04363472784254</c:v>
                </c:pt>
                <c:pt idx="23">
                  <c:v>205.86747597369867</c:v>
                </c:pt>
                <c:pt idx="24">
                  <c:v>173.91304347826085</c:v>
                </c:pt>
                <c:pt idx="25">
                  <c:v>217.46384872080012</c:v>
                </c:pt>
                <c:pt idx="26">
                  <c:v>266.86390532544402</c:v>
                </c:pt>
                <c:pt idx="27">
                  <c:v>288.78281622911692</c:v>
                </c:pt>
                <c:pt idx="28">
                  <c:v>313.59791802211805</c:v>
                </c:pt>
                <c:pt idx="29">
                  <c:v>321.90342897130859</c:v>
                </c:pt>
                <c:pt idx="30">
                  <c:v>343.79905808477224</c:v>
                </c:pt>
                <c:pt idx="31">
                  <c:v>351.93133047209602</c:v>
                </c:pt>
                <c:pt idx="32">
                  <c:v>368.00699300699199</c:v>
                </c:pt>
                <c:pt idx="33">
                  <c:v>358.6497890295405</c:v>
                </c:pt>
                <c:pt idx="34">
                  <c:v>339.19156414762699</c:v>
                </c:pt>
                <c:pt idx="35">
                  <c:v>337.5</c:v>
                </c:pt>
              </c:numCache>
            </c:numRef>
          </c:val>
        </c:ser>
        <c:marker val="1"/>
        <c:axId val="65840256"/>
        <c:axId val="66455424"/>
      </c:lineChart>
      <c:catAx>
        <c:axId val="65840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Year</a:t>
                </a:r>
              </a:p>
            </c:rich>
          </c:tx>
          <c:layout>
            <c:manualLayout>
              <c:xMode val="edge"/>
              <c:yMode val="edge"/>
              <c:x val="0.49259164479440082"/>
              <c:y val="0.8428043161271542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455424"/>
        <c:crosses val="autoZero"/>
        <c:auto val="1"/>
        <c:lblAlgn val="ctr"/>
        <c:lblOffset val="0"/>
        <c:tickLblSkip val="2"/>
        <c:tickMarkSkip val="1"/>
      </c:catAx>
      <c:valAx>
        <c:axId val="6645542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Rate/1000</a:t>
                </a:r>
              </a:p>
            </c:rich>
          </c:tx>
          <c:layout>
            <c:manualLayout>
              <c:xMode val="edge"/>
              <c:yMode val="edge"/>
              <c:x val="3.5183289588801681E-2"/>
              <c:y val="0.34268503937008166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840256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1"/>
  <c:chart>
    <c:autoTitleDeleted val="1"/>
    <c:plotArea>
      <c:layout>
        <c:manualLayout>
          <c:layoutTarget val="inner"/>
          <c:xMode val="edge"/>
          <c:yMode val="edge"/>
          <c:x val="0.10676126421697345"/>
          <c:y val="4.4057617797775478E-2"/>
          <c:w val="0.86546095800524936"/>
          <c:h val="0.77662570204289649"/>
        </c:manualLayout>
      </c:layout>
      <c:barChart>
        <c:barDir val="col"/>
        <c:grouping val="clustered"/>
        <c:ser>
          <c:idx val="1"/>
          <c:order val="0"/>
          <c:tx>
            <c:strRef>
              <c:f>Sheet1!$C$2</c:f>
              <c:strCache>
                <c:ptCount val="1"/>
                <c:pt idx="0">
                  <c:v>Percentage of deaths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n=94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n=43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2437781360067437E-17"/>
                  <c:y val="-3.5755153215367402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n=36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4246464524437981E-3"/>
                  <c:y val="-2.7847782994872016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n=10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/>
                      <a:t>n=46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1.7123232262219008E-3"/>
                  <c:y val="-2.3206485829059952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n=25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0"/>
                  <c:y val="-2.7847782994872016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n=11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100"/>
                      <a:t>n=4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GB" sz="1100"/>
                </a:pPr>
                <a:endParaRPr lang="en-US"/>
              </a:p>
            </c:txPr>
            <c:showVal val="1"/>
          </c:dLbls>
          <c:cat>
            <c:strRef>
              <c:f>Sheet1!$A$3:$A$10</c:f>
              <c:strCache>
                <c:ptCount val="8"/>
                <c:pt idx="0">
                  <c:v>TB</c:v>
                </c:pt>
                <c:pt idx="1">
                  <c:v>Bacterial pneumonia</c:v>
                </c:pt>
                <c:pt idx="2">
                  <c:v>Pneumocystis jirovecii pneumonia (PCP)</c:v>
                </c:pt>
                <c:pt idx="3">
                  <c:v>Cryptococcus</c:v>
                </c:pt>
                <c:pt idx="4">
                  <c:v>Other infection</c:v>
                </c:pt>
                <c:pt idx="5">
                  <c:v>Cancer</c:v>
                </c:pt>
                <c:pt idx="6">
                  <c:v>Other medical</c:v>
                </c:pt>
                <c:pt idx="7">
                  <c:v>Unnatural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35</c:v>
                </c:pt>
                <c:pt idx="1">
                  <c:v>16</c:v>
                </c:pt>
                <c:pt idx="2">
                  <c:v>13</c:v>
                </c:pt>
                <c:pt idx="3">
                  <c:v>4</c:v>
                </c:pt>
                <c:pt idx="4">
                  <c:v>17</c:v>
                </c:pt>
                <c:pt idx="5">
                  <c:v>9</c:v>
                </c:pt>
                <c:pt idx="6">
                  <c:v>4</c:v>
                </c:pt>
                <c:pt idx="7">
                  <c:v>1.4</c:v>
                </c:pt>
              </c:numCache>
            </c:numRef>
          </c:val>
        </c:ser>
        <c:gapWidth val="100"/>
        <c:axId val="134632960"/>
        <c:axId val="134634496"/>
      </c:barChart>
      <c:catAx>
        <c:axId val="13463296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GB" sz="1100" baseline="0">
                <a:latin typeface="Times New Roman" pitchFamily="18" charset="0"/>
              </a:defRPr>
            </a:pPr>
            <a:endParaRPr lang="en-US"/>
          </a:p>
        </c:txPr>
        <c:crossAx val="134634496"/>
        <c:crosses val="autoZero"/>
        <c:auto val="1"/>
        <c:lblAlgn val="ctr"/>
        <c:lblOffset val="100"/>
      </c:catAx>
      <c:valAx>
        <c:axId val="134634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AU"/>
                  <a:t>Percentage of Deaths</a:t>
                </a:r>
              </a:p>
            </c:rich>
          </c:tx>
        </c:title>
        <c:numFmt formatCode="General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4632960"/>
        <c:crosses val="autoZero"/>
        <c:crossBetween val="between"/>
      </c:valAx>
    </c:plotArea>
    <c:plotVisOnly val="1"/>
    <c:dispBlanksAs val="zero"/>
  </c:chart>
  <c:spPr>
    <a:noFill/>
    <a:ln>
      <a:solidFill>
        <a:schemeClr val="tx1"/>
      </a:solidFill>
    </a:ln>
  </c:sp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0.10937</cdr:x>
      <cdr:y>0.11458</cdr:y>
    </cdr:from>
    <cdr:to>
      <cdr:x>0.95313</cdr:x>
      <cdr:y>0.23681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00" y="785794"/>
          <a:ext cx="7715342" cy="838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2200" b="1" dirty="0" smtClean="0">
              <a:latin typeface="Arial" pitchFamily="34" charset="0"/>
              <a:cs typeface="Arial" pitchFamily="34" charset="0"/>
            </a:rPr>
            <a:t>Active pulmonary tuberculosis in Black miners at</a:t>
          </a:r>
        </a:p>
        <a:p xmlns:a="http://schemas.openxmlformats.org/drawingml/2006/main">
          <a:pPr algn="ctr"/>
          <a:r>
            <a:rPr lang="en-US" sz="2200" b="1" dirty="0" smtClean="0">
              <a:latin typeface="Arial" pitchFamily="34" charset="0"/>
              <a:cs typeface="Arial" pitchFamily="34" charset="0"/>
            </a:rPr>
            <a:t> autopsy, all commodities, 1975 - 2010</a:t>
          </a:r>
          <a:endParaRPr lang="en-US" sz="2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0.88542</cdr:y>
    </cdr:from>
    <cdr:to>
      <cdr:x>0.90313</cdr:x>
      <cdr:y>0.98833</cdr:y>
    </cdr:to>
    <cdr:grpSp>
      <cdr:nvGrpSpPr>
        <cdr:cNvPr id="5" name="Group 4"/>
        <cdr:cNvGrpSpPr/>
      </cdr:nvGrpSpPr>
      <cdr:grpSpPr>
        <a:xfrm xmlns:a="http://schemas.openxmlformats.org/drawingml/2006/main">
          <a:off x="0" y="6072210"/>
          <a:ext cx="8258221" cy="705757"/>
          <a:chOff x="0" y="6072194"/>
          <a:chExt cx="8258188" cy="705800"/>
        </a:xfrm>
      </cdr:grpSpPr>
      <cdr:sp macro="" textlink="">
        <cdr:nvSpPr>
          <cdr:cNvPr id="3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0" y="6205530"/>
            <a:ext cx="6096000" cy="57246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>
            <a:spAutoFit/>
          </a:bodyPr>
          <a:lstStyle xmlns:a="http://schemas.openxmlformats.org/drawingml/2006/main">
            <a:lvl1pPr marL="0" indent="0">
              <a:defRPr sz="1100">
                <a:latin typeface="Arial"/>
              </a:defRPr>
            </a:lvl1pPr>
            <a:lvl2pPr marL="457200" indent="0">
              <a:defRPr sz="1100">
                <a:latin typeface="Arial"/>
              </a:defRPr>
            </a:lvl2pPr>
            <a:lvl3pPr marL="914400" indent="0">
              <a:defRPr sz="1100">
                <a:latin typeface="Arial"/>
              </a:defRPr>
            </a:lvl3pPr>
            <a:lvl4pPr marL="1371600" indent="0">
              <a:defRPr sz="1100">
                <a:latin typeface="Arial"/>
              </a:defRPr>
            </a:lvl4pPr>
            <a:lvl5pPr marL="1828800" indent="0">
              <a:defRPr sz="1100">
                <a:latin typeface="Arial"/>
              </a:defRPr>
            </a:lvl5pPr>
            <a:lvl6pPr marL="2286000" indent="0">
              <a:defRPr sz="1100">
                <a:latin typeface="Arial"/>
              </a:defRPr>
            </a:lvl6pPr>
            <a:lvl7pPr marL="2743200" indent="0">
              <a:defRPr sz="1100">
                <a:latin typeface="Arial"/>
              </a:defRPr>
            </a:lvl7pPr>
            <a:lvl8pPr marL="3200400" indent="0">
              <a:defRPr sz="1100">
                <a:latin typeface="Arial"/>
              </a:defRPr>
            </a:lvl8pPr>
            <a:lvl9pPr marL="3657600" indent="0">
              <a:defRPr sz="1100">
                <a:latin typeface="Arial"/>
              </a:defRPr>
            </a:lvl9pPr>
          </a:lstStyle>
          <a:p xmlns:a="http://schemas.openxmlformats.org/drawingml/2006/main">
            <a:pPr>
              <a:lnSpc>
                <a:spcPct val="130000"/>
              </a:lnSpc>
              <a:defRPr/>
            </a:pPr>
            <a:r>
              <a:rPr lang="en-US" sz="1200" b="1" dirty="0">
                <a:solidFill>
                  <a:srgbClr val="FFFFFF">
                    <a:lumMod val="50000"/>
                  </a:srgbClr>
                </a:solidFill>
              </a:rPr>
              <a:t>Data source: PATHAUT database, </a:t>
            </a:r>
            <a:r>
              <a:rPr lang="en-US" sz="1200" b="1" dirty="0" smtClean="0">
                <a:solidFill>
                  <a:srgbClr val="FFFFFF">
                    <a:lumMod val="50000"/>
                  </a:srgbClr>
                </a:solidFill>
              </a:rPr>
              <a:t>18 August 2011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  <a:p xmlns:a="http://schemas.openxmlformats.org/drawingml/2006/main">
            <a:pPr>
              <a:lnSpc>
                <a:spcPct val="130000"/>
              </a:lnSpc>
              <a:defRPr/>
            </a:pPr>
            <a:r>
              <a:rPr lang="en-US" sz="1200" b="1" dirty="0">
                <a:solidFill>
                  <a:srgbClr val="FFFFFF">
                    <a:lumMod val="50000"/>
                  </a:srgbClr>
                </a:solidFill>
              </a:rPr>
              <a:t>Pathology Division, National Institute for Occupational Health, Johannesburg</a:t>
            </a:r>
          </a:p>
        </cdr:txBody>
      </cdr:sp>
      <cdr:pic>
        <cdr:nvPicPr>
          <cdr:cNvPr id="4" name="Picture 3" descr="Final_2011_NIOH_logo_RGB.JPG"/>
          <cdr:cNvPicPr/>
        </cdr:nvPicPr>
        <cdr:blipFill>
          <a:blip xmlns:a="http://schemas.openxmlformats.org/drawingml/2006/main" xmlns:r="http://schemas.openxmlformats.org/officeDocument/2006/relationships" r:embed="rId1" cstate="print"/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6429388" y="6072194"/>
            <a:ext cx="1828800" cy="65722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</cdr:pic>
    </cdr:grpSp>
  </cdr:relSizeAnchor>
  <cdr:relSizeAnchor xmlns:cdr="http://schemas.openxmlformats.org/drawingml/2006/chartDrawing">
    <cdr:from>
      <cdr:x>0.07187</cdr:x>
      <cdr:y>0.03125</cdr:y>
    </cdr:from>
    <cdr:to>
      <cdr:x>1</cdr:x>
      <cdr:y>0.10754</cdr:y>
    </cdr:to>
    <cdr:sp macro="" textlink="">
      <cdr:nvSpPr>
        <cdr:cNvPr id="6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217" y="214290"/>
          <a:ext cx="8486783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 eaLnBrk="0" hangingPunct="0">
            <a:spcBef>
              <a:spcPct val="50000"/>
            </a:spcBef>
          </a:pPr>
          <a:r>
            <a:rPr lang="en-US" sz="2800" dirty="0"/>
            <a:t> </a:t>
          </a:r>
          <a:r>
            <a:rPr lang="en-US" sz="2800" b="1" dirty="0">
              <a:solidFill>
                <a:srgbClr val="FF0000"/>
              </a:solidFill>
            </a:rPr>
            <a:t>TB KILLS MORE MINERS THAN ACCIDENTS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85D7F8-10B3-41CE-9C29-34BF65511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55F18D-03E1-42FC-BF8D-6816B140B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A64491-F7A7-466C-8D99-12C7C3C50CD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5F18D-03E1-42FC-BF8D-6816B140BB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A9AA-5F0C-4D2E-81A0-FFCF86710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FDFB1-EE2C-469F-9042-B37A932A7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19DF-274E-459E-933C-945664D94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A2F8-3681-4780-A31A-DDB16EA79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1D6E-3A55-4B66-9BF2-EE1FED0AF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61BE-2A11-4A77-9333-B0F5514ED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9039-334A-4FE1-841D-A848D9824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AE7EF-D996-425A-B8B6-C49704FA3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A63B3-B788-4F24-A6C1-2EE82BBF9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0C17-4673-4F91-91B4-4E06F2D81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C759-8D54-4D8C-A823-0E69021A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DCE0-F419-4234-BFF0-6E3E95879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6287-EBF2-40E6-BA70-70FAAC5DC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CEC4D-1705-4065-ACEE-5DE97417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07ADF1F-C3DD-47B8-A1CD-9F730ED2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murray@nioh.nhls.ac.za" TargetMode="External"/><Relationship Id="rId2" Type="http://schemas.openxmlformats.org/officeDocument/2006/relationships/hyperlink" Target="http://www.nioh.ac.z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00240"/>
            <a:ext cx="9144000" cy="1285875"/>
          </a:xfrm>
          <a:solidFill>
            <a:srgbClr val="669900"/>
          </a:solidFill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INTERVENTIONS FOR TB CONTROL: </a:t>
            </a:r>
            <a:b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MEASURING TB MORTALITY</a:t>
            </a:r>
            <a:endParaRPr lang="en-GB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3714752"/>
            <a:ext cx="6215063" cy="114617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Jill Murray </a:t>
            </a: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7" y="5857892"/>
            <a:ext cx="802433" cy="78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New-logo_NIO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000768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42874"/>
            <a:ext cx="9144000" cy="1500175"/>
            <a:chOff x="357158" y="2000240"/>
            <a:chExt cx="8358246" cy="1928826"/>
          </a:xfrm>
        </p:grpSpPr>
        <p:pic>
          <p:nvPicPr>
            <p:cNvPr id="3083" name="Picture 9" descr="New_website_NIOH_banner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2" y="2000240"/>
              <a:ext cx="4214842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0" descr="New_website_NHLS_banner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2000240"/>
              <a:ext cx="409483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643174" y="4929198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jill.murray@nioh.nhls.ac.za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80" y="6286520"/>
            <a:ext cx="3472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MMPA Congress Valley Lodge May 2012 </a:t>
            </a:r>
          </a:p>
        </p:txBody>
      </p:sp>
      <p:pic>
        <p:nvPicPr>
          <p:cNvPr id="13" name="Picture 12" descr="wh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5929330"/>
            <a:ext cx="9715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52575" t="24074" r="10075" b="31276"/>
          <a:stretch>
            <a:fillRect/>
          </a:stretch>
        </p:blipFill>
        <p:spPr bwMode="auto">
          <a:xfrm>
            <a:off x="2214546" y="2214554"/>
            <a:ext cx="4572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11383" t="24280" r="52759" b="52784"/>
          <a:stretch>
            <a:fillRect/>
          </a:stretch>
        </p:blipFill>
        <p:spPr bwMode="auto">
          <a:xfrm>
            <a:off x="2214546" y="357166"/>
            <a:ext cx="4716016" cy="18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552" y="836712"/>
          <a:ext cx="8136904" cy="5392455"/>
        </p:xfrm>
        <a:graphic>
          <a:graphicData uri="http://schemas.openxmlformats.org/drawingml/2006/table">
            <a:tbl>
              <a:tblPr/>
              <a:tblGrid>
                <a:gridCol w="592466"/>
                <a:gridCol w="529376"/>
                <a:gridCol w="924594"/>
                <a:gridCol w="1024668"/>
                <a:gridCol w="844099"/>
                <a:gridCol w="112161"/>
                <a:gridCol w="730972"/>
                <a:gridCol w="844823"/>
                <a:gridCol w="844099"/>
                <a:gridCol w="844823"/>
                <a:gridCol w="844823"/>
              </a:tblGrid>
              <a:tr h="432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Year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No. of TB cases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Rate per 100,000 population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Outcomes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(%)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17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(95% CI)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Cured/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Completed treatment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Failed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Died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Default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Transfer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Unknown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1995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123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638.2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(530-761)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88 (72)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 (1)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 (1)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0 (0)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3 (2)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30 (24)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1996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129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688.1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(575-818)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103 (80)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 (1)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 (2)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0 (0)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 (1)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22 (17)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1997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192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1037.2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(896-1195)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161 (84)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3 (2)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16 (8)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0 (0)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 (1)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11 (6)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1998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158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887.0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(754-1037)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117 (74)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0 (0)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18 (11)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0 (0)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 (1)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21 (13)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1999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1212.1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(1053-1388)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169 (81)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3 (1)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19 (9)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0 (0)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5 (2)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12 (6)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276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1670.9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(1480-1880)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214 (78)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3 (1)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37 (13)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 (0)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10 (4)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11 (4)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2001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257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1657.4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(1461-1873)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180 (70)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11 (4)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 (8)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 (0)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35 (14)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10 (4)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2002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326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2135.0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(1910-2380)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212 (65)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11 (3)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31 (10)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 (0)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67 (21)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4 (1)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2003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346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2230.4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(2002-2478)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239 (69)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12 (3)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42 (12)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5 (1)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39 (11)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9 (3)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2004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466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3118.3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(2842-3415)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293 (63)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15 (3)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62 (13)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 (1)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90 (19)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3 (1)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2005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431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3411.7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(3097-3750)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292 (68)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19 (4)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36 (8)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4 (1)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80 (19)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0 (0)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2006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382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3242.2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(2925-3584)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277 (73)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17 (4)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37 (10)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7 (2)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42 (11)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 (0)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2007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364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2582.1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(2324-2862)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263 (72)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7 (2)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41 (11)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7 (2)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44 (12)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 (1)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2008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512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3261.1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(2985-3556)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346 (68)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22 (4)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85 (17)</a:t>
                      </a:r>
                      <a:endParaRPr lang="en-ZA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 (0)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46 (9)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12 (2)</a:t>
                      </a:r>
                      <a:endParaRPr lang="en-ZA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3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 dirty="0">
                          <a:solidFill>
                            <a:srgbClr val="00008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4170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1866.0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(1810-1924)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2954 (71)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125 (3)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447 (11)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30 (1)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465 (11)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149 (4)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678" marR="586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88640"/>
            <a:ext cx="86764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TABLE 1: Number of cases, rates and outcomes in all cases registered on the TB programme, by year of start of treatment</a:t>
            </a: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552" y="836709"/>
          <a:ext cx="7992887" cy="1642652"/>
        </p:xfrm>
        <a:graphic>
          <a:graphicData uri="http://schemas.openxmlformats.org/drawingml/2006/table">
            <a:tbl>
              <a:tblPr/>
              <a:tblGrid>
                <a:gridCol w="4370108"/>
                <a:gridCol w="544458"/>
                <a:gridCol w="1023969"/>
                <a:gridCol w="972650"/>
                <a:gridCol w="1081702"/>
              </a:tblGrid>
              <a:tr h="828244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rgbClr val="2A4975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Combined 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Mortality rate / 100,000py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95% CI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8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Deaths reported from TB register outcome data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430 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192.4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175.1-211.5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ADD Deaths in those Transferred or Defaulted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65</a:t>
                      </a:r>
                      <a:endParaRPr lang="en-ZA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495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221.5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202.4-241.9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0466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Calibri" pitchFamily="34" charset="0"/>
                <a:cs typeface="Calibri" pitchFamily="34" charset="0"/>
              </a:rPr>
              <a:t>Table 2: Summary of TB deaths occurring in the period 1995-2008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5576" y="836709"/>
          <a:ext cx="7888390" cy="2282732"/>
        </p:xfrm>
        <a:graphic>
          <a:graphicData uri="http://schemas.openxmlformats.org/drawingml/2006/table">
            <a:tbl>
              <a:tblPr/>
              <a:tblGrid>
                <a:gridCol w="4312974"/>
                <a:gridCol w="537340"/>
                <a:gridCol w="1010581"/>
                <a:gridCol w="959934"/>
                <a:gridCol w="1067561"/>
              </a:tblGrid>
              <a:tr h="828244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rgbClr val="2A4975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Combined 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Mortality rate / 100,000py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95% CI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8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Deaths reported from TB register outcome data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430 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192.4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175.1-211.5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ADD Deaths in those Transferred or Defaulted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65</a:t>
                      </a:r>
                      <a:endParaRPr lang="en-ZA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495</a:t>
                      </a:r>
                      <a:endParaRPr lang="en-ZA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221.5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202.4-241.9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LESS Deaths not due to TB  (in programme)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-239</a:t>
                      </a:r>
                      <a:endParaRPr lang="en-ZA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LESS Deaths not due to TB  (in transfers/defaulters)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-42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TB-specific deaths on TB register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ZA" sz="140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214 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95.8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83.4-109.5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0466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Calibri" pitchFamily="34" charset="0"/>
                <a:cs typeface="Calibri" pitchFamily="34" charset="0"/>
              </a:rPr>
              <a:t>Table 2: Summary of TB deaths occurring in the period 1995-2008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5576" y="1412776"/>
          <a:ext cx="7632848" cy="3964416"/>
        </p:xfrm>
        <a:graphic>
          <a:graphicData uri="http://schemas.openxmlformats.org/drawingml/2006/table">
            <a:tbl>
              <a:tblPr/>
              <a:tblGrid>
                <a:gridCol w="4173257"/>
                <a:gridCol w="519933"/>
                <a:gridCol w="977844"/>
                <a:gridCol w="928837"/>
                <a:gridCol w="1032977"/>
              </a:tblGrid>
              <a:tr h="828244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rgbClr val="2A4975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Combined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Mortality rate / 100,000py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95% CI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8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Deaths reported from TB register outcome data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430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192.4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175.1-211.5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ADD Deaths in those Transferred or Defaulted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65</a:t>
                      </a:r>
                      <a:endParaRPr lang="en-ZA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495</a:t>
                      </a:r>
                      <a:endParaRPr lang="en-ZA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221.5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202.4-241.9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LESS Deaths not due to TB  (in programme)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-239</a:t>
                      </a:r>
                      <a:endParaRPr lang="en-ZA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LESS Deaths not due to TB  (in transfers/defaulters)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-42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TB-specific deaths on TB register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214 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95.8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83.4-109.5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44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TB-specific deaths not recorded on the register: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7688">
                <a:tc>
                  <a:txBody>
                    <a:bodyPr/>
                    <a:lstStyle/>
                    <a:p>
                      <a:pPr algn="l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Previously on TB register (i.e. died after treatment completion)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153</a:t>
                      </a:r>
                      <a:endParaRPr lang="en-ZA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l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Never on TB register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307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TB-specific deaths not on TB register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ZA" sz="14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460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205.9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187.5-225.5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620688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Calibri" pitchFamily="34" charset="0"/>
                <a:cs typeface="Calibri" pitchFamily="34" charset="0"/>
              </a:rPr>
              <a:t>Table 2: Summary of TB deaths occurring in the period 1995-2008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3568" y="1052736"/>
          <a:ext cx="7704856" cy="4391136"/>
        </p:xfrm>
        <a:graphic>
          <a:graphicData uri="http://schemas.openxmlformats.org/drawingml/2006/table">
            <a:tbl>
              <a:tblPr/>
              <a:tblGrid>
                <a:gridCol w="4212627"/>
                <a:gridCol w="524838"/>
                <a:gridCol w="987069"/>
                <a:gridCol w="937600"/>
                <a:gridCol w="1042722"/>
              </a:tblGrid>
              <a:tr h="828244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rgbClr val="2A4975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Combined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Mortality rate / 100,000py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95% CI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8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Deaths reported from TB register outcome data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430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192.4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175.1-211.5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ADD Deaths in those Transferred or Defaulted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65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495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221.5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202.4-241.9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LESS Deaths not due to TB  (in programme)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-239</a:t>
                      </a:r>
                      <a:endParaRPr lang="en-ZA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LESS Deaths not due to TB  (in transfers/defaulters)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-42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TB-specific deaths on TB register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ZA" sz="14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214 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95.8</a:t>
                      </a:r>
                      <a:endParaRPr lang="en-ZA" sz="14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83.4-109.5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44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TB-specific deaths not recorded on the register: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7688">
                <a:tc>
                  <a:txBody>
                    <a:bodyPr/>
                    <a:lstStyle/>
                    <a:p>
                      <a:pPr algn="l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Previously on TB register (i.e. died after treatment completion)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153</a:t>
                      </a:r>
                      <a:endParaRPr lang="en-ZA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l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Never on TB register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307</a:t>
                      </a:r>
                      <a:endParaRPr lang="en-ZA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TB-specific deaths not on TB register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460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205.9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187.5-225.5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45">
                <a:tc>
                  <a:txBody>
                    <a:bodyPr/>
                    <a:lstStyle/>
                    <a:p>
                      <a:pPr algn="just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of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TB-specific deaths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en-ZA" sz="14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674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301.6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279.9-325.3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048" marR="6604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48680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Calibri" pitchFamily="34" charset="0"/>
                <a:cs typeface="Calibri" pitchFamily="34" charset="0"/>
              </a:rPr>
              <a:t>Table 2: Summary of TB deaths occurring in the period 1995-2008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SUMMARY OF RESULTS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Multiple types of errors</a:t>
            </a:r>
          </a:p>
          <a:p>
            <a:pPr>
              <a:buNone/>
            </a:pPr>
            <a:endParaRPr lang="en-US" sz="2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TBCP register: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  Incomplete:  counted only 28% of TB specific deaths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  Poor quality: only 43% of register  deaths were due to TB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                    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Vital registration: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 Complete:   probably complete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 Poor quality: 60%  of  TB found at autopsy was not diagnosed in life </a:t>
            </a:r>
          </a:p>
          <a:p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9039-334A-4FE1-841D-A848D98241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785794"/>
            <a:ext cx="7772400" cy="41148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Industry wide we have excellent data for fatalities due to mine accidents </a:t>
            </a: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If we can do it for accidents why can’t we do it for TB - the big killer of miners?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9039-334A-4FE1-841D-A848D98241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ACKNOWLEDGEMENTS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>
                <a:latin typeface="Calibri" pitchFamily="34" charset="0"/>
              </a:rPr>
              <a:t>We thank </a:t>
            </a:r>
            <a:r>
              <a:rPr lang="en-US" sz="2000" dirty="0" smtClean="0">
                <a:latin typeface="Calibri" pitchFamily="34" charset="0"/>
              </a:rPr>
              <a:t>Drs </a:t>
            </a:r>
            <a:r>
              <a:rPr lang="en-US" sz="2000" dirty="0" err="1" smtClean="0">
                <a:latin typeface="Calibri" pitchFamily="34" charset="0"/>
              </a:rPr>
              <a:t>Lettie</a:t>
            </a:r>
            <a:r>
              <a:rPr lang="en-US" sz="2000" dirty="0" smtClean="0">
                <a:latin typeface="Calibri" pitchFamily="34" charset="0"/>
              </a:rPr>
              <a:t> la Grange, Charles Mbekeni and Lesego </a:t>
            </a:r>
            <a:r>
              <a:rPr lang="en-US" sz="2000" dirty="0" err="1" smtClean="0">
                <a:latin typeface="Calibri" pitchFamily="34" charset="0"/>
              </a:rPr>
              <a:t>Rametsi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(Anglo Platinum) for assisting with facilitation of the study and </a:t>
            </a:r>
          </a:p>
          <a:p>
            <a:pPr>
              <a:buNone/>
            </a:pPr>
            <a:r>
              <a:rPr lang="en-GB" sz="2000" dirty="0" smtClean="0">
                <a:latin typeface="Calibri" pitchFamily="34" charset="0"/>
              </a:rPr>
              <a:t>Dr Andrew </a:t>
            </a:r>
            <a:r>
              <a:rPr lang="en-GB" sz="2000" dirty="0" err="1" smtClean="0">
                <a:latin typeface="Calibri" pitchFamily="34" charset="0"/>
              </a:rPr>
              <a:t>Copas</a:t>
            </a:r>
            <a:r>
              <a:rPr lang="en-US" sz="2000" dirty="0" smtClean="0">
                <a:latin typeface="Calibri" pitchFamily="34" charset="0"/>
              </a:rPr>
              <a:t> (UCL) for statistical advice</a:t>
            </a:r>
            <a:r>
              <a:rPr lang="en-GB" sz="2000" dirty="0" smtClean="0">
                <a:latin typeface="Calibri" pitchFamily="34" charset="0"/>
              </a:rPr>
              <a:t>. </a:t>
            </a:r>
          </a:p>
          <a:p>
            <a:pPr>
              <a:buNone/>
            </a:pPr>
            <a:endParaRPr lang="en-GB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Calibri" pitchFamily="34" charset="0"/>
              </a:rPr>
              <a:t>The study was funded by the Colt Foundation, UK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9039-334A-4FE1-841D-A848D98241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>
          <a:xfrm>
            <a:off x="642910" y="1285860"/>
            <a:ext cx="7815290" cy="4179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  <a:hlinkClick r:id="rId2"/>
              </a:rPr>
              <a:t/>
            </a:r>
            <a:b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  <a:hlinkClick r:id="rId2"/>
              </a:rPr>
            </a:b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  <a:hlinkClick r:id="rId2"/>
              </a:rPr>
              <a:t>www.nioh.ac.za</a:t>
            </a: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  <a:hlinkClick r:id="rId3"/>
              </a:rPr>
              <a:t>jill.murray@nioh.nhls.ac.za</a:t>
            </a:r>
            <a:endParaRPr lang="en-GB" sz="3600" kern="0" dirty="0" smtClean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3600" kern="0" dirty="0" smtClean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728" y="1285860"/>
            <a:ext cx="58055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kumimoji="0" lang="en-ZA" sz="20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7542" y="692702"/>
          <a:ext cx="7920881" cy="5256582"/>
        </p:xfrm>
        <a:graphic>
          <a:graphicData uri="http://schemas.openxmlformats.org/drawingml/2006/table">
            <a:tbl>
              <a:tblPr/>
              <a:tblGrid>
                <a:gridCol w="627989"/>
                <a:gridCol w="1106937"/>
                <a:gridCol w="770042"/>
                <a:gridCol w="659815"/>
                <a:gridCol w="1670495"/>
                <a:gridCol w="825933"/>
                <a:gridCol w="2259670"/>
              </a:tblGrid>
              <a:tr h="5632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Year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Estimated population mortality from TB </a:t>
                      </a:r>
                      <a:r>
                        <a:rPr lang="en-US" sz="1000" b="1" dirty="0" err="1">
                          <a:latin typeface="+mn-lt"/>
                          <a:ea typeface="Times New Roman"/>
                          <a:cs typeface="Times New Roman"/>
                        </a:rPr>
                        <a:t>programme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TB-specific mortality in total population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(best estimates from multiple sources)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632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TB incidence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Case fatality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TB mortality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(Incidence x case fatality)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5890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rate/100,000py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rate/100,000py (95%CI)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rate/100,000py (95%CI)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1995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638.2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5.2 (0.7-36.8)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25.6 (10.8-62.3)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1996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688.1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5.3 (0.7-37.9)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16.0 (5.6-49.6)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1997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1037.2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8.3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86.4 (53.0-141.1)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102.6 (65.4-160.9)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1998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887.0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8.9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78.6 (46.6-132.7)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112.3 (72.4-174.0)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1999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1212.1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8.2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99.1 (61.6-159.4)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145.7 (98.4-215.6)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1670.9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10.1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169.5 (117.0-245.5)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302.7 (229.4-399.4)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2001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1657.4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12.1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199.9 (140.6-284.3)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270.9 (200.2-366.5)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2002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2135.0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9.8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209.6 (148.2-296.4)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77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504.3 (403.4-630.5)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2003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2230.4 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11.3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251.4 (183.7-344.1)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663.9 (547.4-805.4)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2004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3118.3 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11.8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368.0 (282.6-479.4)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455.0 (359.8-577.1)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2005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3411.7 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10.7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364.1 (272.8-486.1)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506.6 (396.5-647.3)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2006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3242.2 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8.6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280.1 (199.1-394.0)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271.6 (192.1-384.1)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2007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2582.1 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10.7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276.7 (202.1-378.7)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539.1 (430.6-675.0)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+mn-lt"/>
                          <a:ea typeface="Times New Roman"/>
                          <a:cs typeface="Times New Roman"/>
                        </a:rPr>
                        <a:t>2008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3261.1 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15.2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496.8 (398.0-620.3)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573.3 (466.3-704.8)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0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1866.0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10.3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430</a:t>
                      </a:r>
                      <a:endParaRPr lang="en-ZA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192.4 (175.1-211.5)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674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latin typeface="+mn-lt"/>
                          <a:ea typeface="Times New Roman"/>
                          <a:cs typeface="Times New Roman"/>
                        </a:rPr>
                        <a:t>301.6 (279.7-325.3)</a:t>
                      </a:r>
                      <a:endParaRPr lang="en-ZA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Table 3: Comparison of TB mortality estimates in a population of platinum miners from 1995-2008, by year: indirect method (using data from the TB register) versus direct method (data from multiple sources)</a:t>
            </a:r>
            <a:endParaRPr kumimoji="0" lang="en-ZA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DCE0-F419-4234-BFF0-6E3E958790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827584" y="260648"/>
          <a:ext cx="741682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5877272"/>
            <a:ext cx="7140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alibri" pitchFamily="34" charset="0"/>
              </a:rPr>
              <a:t>Figure 1:  Cause of death determined by autopsy in men who died in the TB programme (n=269)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0556" t="15111" r="20000" b="9333"/>
          <a:stretch>
            <a:fillRect/>
          </a:stretch>
        </p:blipFill>
        <p:spPr bwMode="auto">
          <a:xfrm>
            <a:off x="838200" y="381000"/>
            <a:ext cx="748194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556" t="21333" r="19444" b="14667"/>
          <a:stretch>
            <a:fillRect/>
          </a:stretch>
        </p:blipFill>
        <p:spPr bwMode="auto">
          <a:xfrm>
            <a:off x="609600" y="4572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6667" t="14222" r="25555" b="17333"/>
          <a:stretch>
            <a:fillRect/>
          </a:stretch>
        </p:blipFill>
        <p:spPr bwMode="auto">
          <a:xfrm>
            <a:off x="1371600" y="457200"/>
            <a:ext cx="655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 </a:t>
            </a:r>
          </a:p>
          <a:p>
            <a:pPr>
              <a:tabLst>
                <a:tab pos="1073150" algn="l"/>
              </a:tabLst>
            </a:pPr>
            <a:r>
              <a:rPr lang="en-US" sz="2000" b="1" dirty="0" smtClean="0">
                <a:latin typeface="Calibri" pitchFamily="34" charset="0"/>
              </a:rPr>
              <a:t>vital registration</a:t>
            </a:r>
          </a:p>
          <a:p>
            <a:pPr>
              <a:tabLst>
                <a:tab pos="1073150" algn="l"/>
              </a:tabLst>
            </a:pPr>
            <a:r>
              <a:rPr lang="en-US" sz="2000" b="1" dirty="0" smtClean="0">
                <a:latin typeface="Calibri" pitchFamily="34" charset="0"/>
              </a:rPr>
              <a:t>verbal autopsies</a:t>
            </a:r>
          </a:p>
          <a:p>
            <a:pPr>
              <a:tabLst>
                <a:tab pos="1073150" algn="l"/>
              </a:tabLst>
            </a:pPr>
            <a:r>
              <a:rPr lang="en-US" sz="2000" b="1" dirty="0" smtClean="0">
                <a:latin typeface="Calibri" pitchFamily="34" charset="0"/>
              </a:rPr>
              <a:t>TBCP register </a:t>
            </a:r>
          </a:p>
          <a:p>
            <a:pPr>
              <a:tabLst>
                <a:tab pos="1073150" algn="l"/>
              </a:tabLst>
            </a:pPr>
            <a:endParaRPr lang="en-US" sz="2000" b="1" dirty="0" smtClean="0">
              <a:latin typeface="Calibri" pitchFamily="34" charset="0"/>
            </a:endParaRPr>
          </a:p>
          <a:p>
            <a:pPr>
              <a:tabLst>
                <a:tab pos="1073150" algn="l"/>
              </a:tabLst>
            </a:pPr>
            <a:endParaRPr lang="en-US" sz="2000" b="1" dirty="0" smtClean="0">
              <a:latin typeface="Calibri" pitchFamily="34" charset="0"/>
            </a:endParaRPr>
          </a:p>
          <a:p>
            <a:pPr>
              <a:buNone/>
              <a:tabLst>
                <a:tab pos="1073150" algn="l"/>
              </a:tabLst>
            </a:pPr>
            <a:r>
              <a:rPr lang="en-US" sz="2000" b="1" dirty="0" smtClean="0">
                <a:latin typeface="Calibri" pitchFamily="34" charset="0"/>
              </a:rPr>
              <a:t>                                       Completeness of the data</a:t>
            </a:r>
          </a:p>
          <a:p>
            <a:pPr>
              <a:buNone/>
              <a:tabLst>
                <a:tab pos="1073150" algn="l"/>
              </a:tabLst>
            </a:pPr>
            <a:r>
              <a:rPr lang="en-US" sz="2000" b="1" dirty="0" smtClean="0">
                <a:latin typeface="Calibri" pitchFamily="34" charset="0"/>
              </a:rPr>
              <a:t>                                              Quality of the data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9039-334A-4FE1-841D-A848D98241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METHODS TO ASSESS TB MORTALITY</a:t>
            </a:r>
            <a:r>
              <a:rPr lang="en-US" sz="3200" dirty="0" smtClean="0">
                <a:latin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</a:rPr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8444" r="21111" b="23556"/>
          <a:stretch>
            <a:fillRect/>
          </a:stretch>
        </p:blipFill>
        <p:spPr bwMode="auto">
          <a:xfrm>
            <a:off x="0" y="1219200"/>
            <a:ext cx="876017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286116" y="3857628"/>
            <a:ext cx="142876" cy="1428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 l="9242" t="13744" r="4740" b="8531"/>
          <a:stretch>
            <a:fillRect/>
          </a:stretch>
        </p:blipFill>
        <p:spPr bwMode="auto">
          <a:xfrm>
            <a:off x="500034" y="714356"/>
            <a:ext cx="86439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2857488" y="0"/>
            <a:ext cx="364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Verbal </a:t>
            </a:r>
            <a:r>
              <a:rPr lang="en-US" sz="2800" dirty="0" smtClean="0"/>
              <a:t>Autopsy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556" t="20444" r="7778" b="25333"/>
          <a:stretch>
            <a:fillRect/>
          </a:stretch>
        </p:blipFill>
        <p:spPr bwMode="auto">
          <a:xfrm>
            <a:off x="152400" y="0"/>
            <a:ext cx="8382000" cy="34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0000" t="21333" r="49444" b="45778"/>
          <a:stretch>
            <a:fillRect/>
          </a:stretch>
        </p:blipFill>
        <p:spPr bwMode="auto">
          <a:xfrm>
            <a:off x="0" y="3200400"/>
            <a:ext cx="556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THE TBCP REGISTER</a:t>
            </a:r>
            <a:br>
              <a:rPr lang="en-US" sz="3200" b="1" dirty="0" smtClean="0">
                <a:latin typeface="Calibri" pitchFamily="34" charset="0"/>
              </a:rPr>
            </a:b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         Estimation: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Death while on treatment on the register        X  TB incidence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No of TB cases on the register  </a:t>
            </a:r>
          </a:p>
          <a:p>
            <a:pPr>
              <a:buNone/>
            </a:pPr>
            <a:endParaRPr lang="en-US" sz="2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430       X    1866    =   205  (per 100,000)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4170</a:t>
            </a:r>
          </a:p>
          <a:p>
            <a:pPr>
              <a:buNone/>
            </a:pPr>
            <a:endParaRPr lang="en-US" sz="2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For many reasons this calculation may not include all TB deaths </a:t>
            </a:r>
          </a:p>
          <a:p>
            <a:pPr>
              <a:buNone/>
            </a:pPr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9039-334A-4FE1-841D-A848D98241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85786" y="2643182"/>
            <a:ext cx="450059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85786" y="3786190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4139</TotalTime>
  <Words>1399</Words>
  <Application>Microsoft Office PowerPoint</Application>
  <PresentationFormat>On-screen Show (4:3)</PresentationFormat>
  <Paragraphs>478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 INTERVENTIONS FOR TB CONTROL:   MEASURING TB MORTALITY</vt:lpstr>
      <vt:lpstr>Slide 2</vt:lpstr>
      <vt:lpstr>Slide 3</vt:lpstr>
      <vt:lpstr>METHODS TO ASSESS TB MORTALITY </vt:lpstr>
      <vt:lpstr>Slide 5</vt:lpstr>
      <vt:lpstr>Slide 6</vt:lpstr>
      <vt:lpstr>Slide 7</vt:lpstr>
      <vt:lpstr>Slide 8</vt:lpstr>
      <vt:lpstr>THE TBCP REGISTER </vt:lpstr>
      <vt:lpstr>Slide 10</vt:lpstr>
      <vt:lpstr>Slide 11</vt:lpstr>
      <vt:lpstr>Slide 12</vt:lpstr>
      <vt:lpstr>Slide 13</vt:lpstr>
      <vt:lpstr>Slide 14</vt:lpstr>
      <vt:lpstr>Slide 15</vt:lpstr>
      <vt:lpstr>SUMMARY OF RESULTS</vt:lpstr>
      <vt:lpstr>Slide 17</vt:lpstr>
      <vt:lpstr>ACKNOWLEDGEMENTS</vt:lpstr>
      <vt:lpstr>Slide 19</vt:lpstr>
      <vt:lpstr>Slide 20</vt:lpstr>
      <vt:lpstr>Slide 21</vt:lpstr>
      <vt:lpstr>Slide 22</vt:lpstr>
      <vt:lpstr>Slide 23</vt:lpstr>
      <vt:lpstr>Slide 24</vt:lpstr>
    </vt:vector>
  </TitlesOfParts>
  <Company>NCOH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Jill Murray</dc:creator>
  <cp:lastModifiedBy>jmeyers</cp:lastModifiedBy>
  <cp:revision>356</cp:revision>
  <cp:lastPrinted>2003-05-26T12:34:52Z</cp:lastPrinted>
  <dcterms:created xsi:type="dcterms:W3CDTF">2002-06-02T06:56:11Z</dcterms:created>
  <dcterms:modified xsi:type="dcterms:W3CDTF">2012-05-17T11:29:34Z</dcterms:modified>
</cp:coreProperties>
</file>