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1" r:id="rId2"/>
  </p:sldMasterIdLst>
  <p:notesMasterIdLst>
    <p:notesMasterId r:id="rId27"/>
  </p:notesMasterIdLst>
  <p:handoutMasterIdLst>
    <p:handoutMasterId r:id="rId28"/>
  </p:handoutMasterIdLst>
  <p:sldIdLst>
    <p:sldId id="392" r:id="rId3"/>
    <p:sldId id="407" r:id="rId4"/>
    <p:sldId id="412" r:id="rId5"/>
    <p:sldId id="410" r:id="rId6"/>
    <p:sldId id="427" r:id="rId7"/>
    <p:sldId id="417" r:id="rId8"/>
    <p:sldId id="413" r:id="rId9"/>
    <p:sldId id="414" r:id="rId10"/>
    <p:sldId id="416" r:id="rId11"/>
    <p:sldId id="415" r:id="rId12"/>
    <p:sldId id="426" r:id="rId13"/>
    <p:sldId id="418" r:id="rId14"/>
    <p:sldId id="408" r:id="rId15"/>
    <p:sldId id="419" r:id="rId16"/>
    <p:sldId id="411" r:id="rId17"/>
    <p:sldId id="425" r:id="rId18"/>
    <p:sldId id="420" r:id="rId19"/>
    <p:sldId id="421" r:id="rId20"/>
    <p:sldId id="423" r:id="rId21"/>
    <p:sldId id="422" r:id="rId22"/>
    <p:sldId id="402" r:id="rId23"/>
    <p:sldId id="424" r:id="rId24"/>
    <p:sldId id="409" r:id="rId25"/>
    <p:sldId id="395" r:id="rId26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A8F"/>
    <a:srgbClr val="312626"/>
    <a:srgbClr val="AEA400"/>
    <a:srgbClr val="A79E70"/>
    <a:srgbClr val="C88F42"/>
    <a:srgbClr val="D2492A"/>
    <a:srgbClr val="9900CC"/>
    <a:srgbClr val="66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6" autoAdjust="0"/>
    <p:restoredTop sz="99165" autoAdjust="0"/>
  </p:normalViewPr>
  <p:slideViewPr>
    <p:cSldViewPr snapToGrid="0">
      <p:cViewPr>
        <p:scale>
          <a:sx n="90" d="100"/>
          <a:sy n="90" d="100"/>
        </p:scale>
        <p:origin x="-600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MEDICAL SCHEMES' BENEFICIARIES - end 2009 </a:t>
            </a:r>
          </a:p>
        </c:rich>
      </c:tx>
      <c:layout>
        <c:manualLayout>
          <c:xMode val="edge"/>
          <c:yMode val="edge"/>
          <c:x val="0.16551053069585817"/>
          <c:y val="3.8424580113131629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8899344898960823E-3"/>
                  <c:y val="-0.26008478822307818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showPercent val="1"/>
            </c:dLbl>
            <c:dLbl>
              <c:idx val="1"/>
              <c:layout>
                <c:manualLayout>
                  <c:x val="-2.6204326085255622E-2"/>
                  <c:y val="-9.8883387753027407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showPercent val="1"/>
            </c:dLbl>
            <c:dLbl>
              <c:idx val="2"/>
              <c:layout>
                <c:manualLayout>
                  <c:x val="1.4210926886171742E-2"/>
                  <c:y val="-7.314860086119469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showPercent val="1"/>
            </c:dLbl>
            <c:dLbl>
              <c:idx val="3"/>
              <c:layout>
                <c:manualLayout>
                  <c:x val="1.6729473856418368E-2"/>
                  <c:y val="-1.850763771732580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showPercent val="1"/>
            </c:dLbl>
            <c:showPercent val="1"/>
            <c:showLeaderLines val="1"/>
          </c:dLbls>
          <c:cat>
            <c:strRef>
              <c:f>Sheet1!$C$4:$C$7</c:f>
              <c:strCache>
                <c:ptCount val="4"/>
                <c:pt idx="0">
                  <c:v>Open Schemes (including some public sector bodies) </c:v>
                </c:pt>
                <c:pt idx="1">
                  <c:v>GEMS </c:v>
                </c:pt>
                <c:pt idx="2">
                  <c:v>Other Public Sector Schemes </c:v>
                </c:pt>
                <c:pt idx="3">
                  <c:v>Restricted Membership Schemes (excl. Public sector) </c:v>
                </c:pt>
              </c:strCache>
            </c:strRef>
          </c:cat>
          <c:val>
            <c:numRef>
              <c:f>Sheet1!$D$4:$D$7</c:f>
              <c:numCache>
                <c:formatCode>0.00%</c:formatCode>
                <c:ptCount val="4"/>
                <c:pt idx="0">
                  <c:v>0.59700000000000009</c:v>
                </c:pt>
                <c:pt idx="1">
                  <c:v>0.14200000000000002</c:v>
                </c:pt>
                <c:pt idx="2">
                  <c:v>9.7000000000000017E-2</c:v>
                </c:pt>
                <c:pt idx="3">
                  <c:v>0.16400000000000003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  <c:txPr>
        <a:bodyPr/>
        <a:lstStyle/>
        <a:p>
          <a:pPr>
            <a:defRPr sz="1050" b="1"/>
          </a:pPr>
          <a:endParaRPr lang="en-U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DA635F-3258-412D-A0F5-65A91923EE6D}" type="doc">
      <dgm:prSet loTypeId="urn:microsoft.com/office/officeart/2005/8/layout/hList9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8E19543-DEC8-494A-ACAC-77E90D367E34}">
      <dgm:prSet phldrT="[Text]" custT="1"/>
      <dgm:spPr/>
      <dgm:t>
        <a:bodyPr/>
        <a:lstStyle/>
        <a:p>
          <a:r>
            <a:rPr lang="en-ZA" sz="1600" b="1" dirty="0" smtClean="0"/>
            <a:t>PUBLIC </a:t>
          </a:r>
          <a:r>
            <a:rPr lang="en-ZA" sz="1200" b="1" dirty="0" smtClean="0"/>
            <a:t> </a:t>
          </a:r>
          <a:endParaRPr lang="en-US" sz="1200" b="1" dirty="0"/>
        </a:p>
      </dgm:t>
    </dgm:pt>
    <dgm:pt modelId="{CF032E36-6E3A-4410-966B-0F47D95CA50D}" type="parTrans" cxnId="{F977967A-0580-40CF-B8FC-A2A39793B52B}">
      <dgm:prSet/>
      <dgm:spPr/>
      <dgm:t>
        <a:bodyPr/>
        <a:lstStyle/>
        <a:p>
          <a:endParaRPr lang="en-US"/>
        </a:p>
      </dgm:t>
    </dgm:pt>
    <dgm:pt modelId="{51121EB6-0F7B-4FFD-9781-C08A25AF7430}" type="sibTrans" cxnId="{F977967A-0580-40CF-B8FC-A2A39793B52B}">
      <dgm:prSet/>
      <dgm:spPr/>
      <dgm:t>
        <a:bodyPr/>
        <a:lstStyle/>
        <a:p>
          <a:endParaRPr lang="en-US"/>
        </a:p>
      </dgm:t>
    </dgm:pt>
    <dgm:pt modelId="{1241375C-F44B-4B37-A89C-8005166F7901}">
      <dgm:prSet phldrT="[Text]" custT="1"/>
      <dgm:spPr/>
      <dgm:t>
        <a:bodyPr/>
        <a:lstStyle/>
        <a:p>
          <a:pPr algn="ctr"/>
          <a:r>
            <a:rPr lang="en-US" sz="1400" dirty="0" smtClean="0"/>
            <a:t>$$(4.2% of GDP)</a:t>
          </a:r>
          <a:endParaRPr lang="en-US" sz="1400" dirty="0"/>
        </a:p>
      </dgm:t>
    </dgm:pt>
    <dgm:pt modelId="{F7E9E595-873D-470F-A477-D9E08476CEB9}" type="parTrans" cxnId="{897F0F11-4BE3-4886-933E-00CF5CC4C23B}">
      <dgm:prSet/>
      <dgm:spPr/>
      <dgm:t>
        <a:bodyPr/>
        <a:lstStyle/>
        <a:p>
          <a:endParaRPr lang="en-US"/>
        </a:p>
      </dgm:t>
    </dgm:pt>
    <dgm:pt modelId="{EC400716-9B1A-4ECC-8028-FE684A2BE80F}" type="sibTrans" cxnId="{897F0F11-4BE3-4886-933E-00CF5CC4C23B}">
      <dgm:prSet/>
      <dgm:spPr/>
      <dgm:t>
        <a:bodyPr/>
        <a:lstStyle/>
        <a:p>
          <a:endParaRPr lang="en-US"/>
        </a:p>
      </dgm:t>
    </dgm:pt>
    <dgm:pt modelId="{0CBB9503-CDD1-402F-9000-D4573638595D}">
      <dgm:prSet phldrT="[Text]" custT="1"/>
      <dgm:spPr/>
      <dgm:t>
        <a:bodyPr/>
        <a:lstStyle/>
        <a:p>
          <a:r>
            <a:rPr lang="en-US" sz="1400" dirty="0" smtClean="0"/>
            <a:t>R2,766.00 per capita</a:t>
          </a:r>
        </a:p>
        <a:p>
          <a:r>
            <a:rPr lang="en-US" sz="1400" b="1" dirty="0" smtClean="0"/>
            <a:t>R103 billion</a:t>
          </a:r>
          <a:endParaRPr lang="en-US" sz="1400" b="1" dirty="0"/>
        </a:p>
      </dgm:t>
    </dgm:pt>
    <dgm:pt modelId="{C4DC7040-3255-4321-BA5C-79E9219C5553}" type="parTrans" cxnId="{288672B1-B95F-434C-8A6F-C80B6ED3AFFB}">
      <dgm:prSet/>
      <dgm:spPr/>
      <dgm:t>
        <a:bodyPr/>
        <a:lstStyle/>
        <a:p>
          <a:endParaRPr lang="en-US"/>
        </a:p>
      </dgm:t>
    </dgm:pt>
    <dgm:pt modelId="{55943E16-AF6A-4C1E-8ED6-8ED09A6638BE}" type="sibTrans" cxnId="{288672B1-B95F-434C-8A6F-C80B6ED3AFFB}">
      <dgm:prSet/>
      <dgm:spPr/>
      <dgm:t>
        <a:bodyPr/>
        <a:lstStyle/>
        <a:p>
          <a:endParaRPr lang="en-US"/>
        </a:p>
      </dgm:t>
    </dgm:pt>
    <dgm:pt modelId="{978F477F-FFC4-4055-A0CF-A73845382BBA}">
      <dgm:prSet phldrT="[Text]" custT="1"/>
      <dgm:spPr/>
      <dgm:t>
        <a:bodyPr/>
        <a:lstStyle/>
        <a:p>
          <a:r>
            <a:rPr lang="en-ZA" sz="1600" b="1" dirty="0" smtClean="0"/>
            <a:t>PRIVATE </a:t>
          </a:r>
          <a:endParaRPr lang="en-US" sz="1600" b="1" dirty="0"/>
        </a:p>
      </dgm:t>
    </dgm:pt>
    <dgm:pt modelId="{22A8D321-8B0C-4A36-8D90-98805F6E1C52}" type="parTrans" cxnId="{9E66665B-42CC-4069-93A2-568307F9A331}">
      <dgm:prSet/>
      <dgm:spPr/>
      <dgm:t>
        <a:bodyPr/>
        <a:lstStyle/>
        <a:p>
          <a:endParaRPr lang="en-US"/>
        </a:p>
      </dgm:t>
    </dgm:pt>
    <dgm:pt modelId="{56FD85B0-9BD3-465E-AC89-F43D01092C91}" type="sibTrans" cxnId="{9E66665B-42CC-4069-93A2-568307F9A331}">
      <dgm:prSet/>
      <dgm:spPr/>
      <dgm:t>
        <a:bodyPr/>
        <a:lstStyle/>
        <a:p>
          <a:endParaRPr lang="en-US"/>
        </a:p>
      </dgm:t>
    </dgm:pt>
    <dgm:pt modelId="{67A8F8B6-DB1D-441A-B5B1-9E95A5F80769}">
      <dgm:prSet phldrT="[Text]" custT="1"/>
      <dgm:spPr/>
      <dgm:t>
        <a:bodyPr/>
        <a:lstStyle/>
        <a:p>
          <a:pPr algn="ctr"/>
          <a:r>
            <a:rPr lang="en-ZA" sz="1400" dirty="0" smtClean="0"/>
            <a:t> $$$$$$$$$$$$$$ (4.1% of GDP)</a:t>
          </a:r>
          <a:endParaRPr lang="en-US" sz="1200" i="1" dirty="0"/>
        </a:p>
      </dgm:t>
    </dgm:pt>
    <dgm:pt modelId="{6BB7C871-3078-44D6-A42A-DCEFE82AEE86}" type="parTrans" cxnId="{9445A853-D684-4B8D-8273-24E8322916E9}">
      <dgm:prSet/>
      <dgm:spPr/>
      <dgm:t>
        <a:bodyPr/>
        <a:lstStyle/>
        <a:p>
          <a:endParaRPr lang="en-US"/>
        </a:p>
      </dgm:t>
    </dgm:pt>
    <dgm:pt modelId="{CEA6EF20-F878-49A4-A0F4-FCBC975564A5}" type="sibTrans" cxnId="{9445A853-D684-4B8D-8273-24E8322916E9}">
      <dgm:prSet/>
      <dgm:spPr/>
      <dgm:t>
        <a:bodyPr/>
        <a:lstStyle/>
        <a:p>
          <a:endParaRPr lang="en-US"/>
        </a:p>
      </dgm:t>
    </dgm:pt>
    <dgm:pt modelId="{98BF5C4D-D054-4C11-ABBC-10F2C0EF5810}">
      <dgm:prSet phldrT="[Text]" custT="1"/>
      <dgm:spPr/>
      <dgm:t>
        <a:bodyPr/>
        <a:lstStyle/>
        <a:p>
          <a:r>
            <a:rPr lang="en-ZA" sz="1400" b="0" dirty="0" smtClean="0"/>
            <a:t>R11,150.00 per capita </a:t>
          </a:r>
        </a:p>
        <a:p>
          <a:endParaRPr lang="en-ZA" sz="1400" b="0" dirty="0" smtClean="0"/>
        </a:p>
        <a:p>
          <a:r>
            <a:rPr lang="en-ZA" sz="1400" b="1" dirty="0" smtClean="0"/>
            <a:t>R113.1 billion </a:t>
          </a:r>
          <a:r>
            <a:rPr lang="en-ZA" sz="1000" b="0" dirty="0" smtClean="0"/>
            <a:t>(R90 billion + OOP)  </a:t>
          </a:r>
          <a:endParaRPr lang="en-US" sz="1000" b="0" dirty="0"/>
        </a:p>
      </dgm:t>
    </dgm:pt>
    <dgm:pt modelId="{8B411A65-B301-403D-946D-AA133FC1C05F}" type="parTrans" cxnId="{D5DF5101-6804-4FC8-BB0A-90043E941E70}">
      <dgm:prSet/>
      <dgm:spPr/>
      <dgm:t>
        <a:bodyPr/>
        <a:lstStyle/>
        <a:p>
          <a:endParaRPr lang="en-US"/>
        </a:p>
      </dgm:t>
    </dgm:pt>
    <dgm:pt modelId="{EF003BA4-C843-48AF-9722-25ADA91D4824}" type="sibTrans" cxnId="{D5DF5101-6804-4FC8-BB0A-90043E941E70}">
      <dgm:prSet/>
      <dgm:spPr/>
      <dgm:t>
        <a:bodyPr/>
        <a:lstStyle/>
        <a:p>
          <a:endParaRPr lang="en-US"/>
        </a:p>
      </dgm:t>
    </dgm:pt>
    <dgm:pt modelId="{FEC54468-8735-480A-8152-0D9710ADBEB7}" type="pres">
      <dgm:prSet presAssocID="{ECDA635F-3258-412D-A0F5-65A91923EE6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94D7C22-AA12-4629-8049-EE25AA331B5E}" type="pres">
      <dgm:prSet presAssocID="{B8E19543-DEC8-494A-ACAC-77E90D367E34}" presName="posSpace" presStyleCnt="0"/>
      <dgm:spPr/>
    </dgm:pt>
    <dgm:pt modelId="{39A66A88-5794-4DCA-BFCD-07013FD9E208}" type="pres">
      <dgm:prSet presAssocID="{B8E19543-DEC8-494A-ACAC-77E90D367E34}" presName="vertFlow" presStyleCnt="0"/>
      <dgm:spPr/>
    </dgm:pt>
    <dgm:pt modelId="{BD3130D3-5419-4C9D-8881-69D33D97F1D9}" type="pres">
      <dgm:prSet presAssocID="{B8E19543-DEC8-494A-ACAC-77E90D367E34}" presName="topSpace" presStyleCnt="0"/>
      <dgm:spPr/>
    </dgm:pt>
    <dgm:pt modelId="{DD06BA86-1910-4DAA-8020-0CEA6B1D8AD5}" type="pres">
      <dgm:prSet presAssocID="{B8E19543-DEC8-494A-ACAC-77E90D367E34}" presName="firstComp" presStyleCnt="0"/>
      <dgm:spPr/>
    </dgm:pt>
    <dgm:pt modelId="{B6E469A3-AE08-4479-A04C-411A28BB2D13}" type="pres">
      <dgm:prSet presAssocID="{B8E19543-DEC8-494A-ACAC-77E90D367E34}" presName="firstChild" presStyleLbl="bgAccFollowNode1" presStyleIdx="0" presStyleCnt="4" custScaleY="74752"/>
      <dgm:spPr/>
      <dgm:t>
        <a:bodyPr/>
        <a:lstStyle/>
        <a:p>
          <a:endParaRPr lang="en-US"/>
        </a:p>
      </dgm:t>
    </dgm:pt>
    <dgm:pt modelId="{46FF34DC-0CF7-49A6-B736-B19FBF2C3E75}" type="pres">
      <dgm:prSet presAssocID="{B8E19543-DEC8-494A-ACAC-77E90D367E34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7B362-01B0-4C95-9046-9C41405C2392}" type="pres">
      <dgm:prSet presAssocID="{0CBB9503-CDD1-402F-9000-D4573638595D}" presName="comp" presStyleCnt="0"/>
      <dgm:spPr/>
    </dgm:pt>
    <dgm:pt modelId="{5F3E3EF6-C93E-41D1-A2E7-BC3C8891DA6C}" type="pres">
      <dgm:prSet presAssocID="{0CBB9503-CDD1-402F-9000-D4573638595D}" presName="child" presStyleLbl="bgAccFollowNode1" presStyleIdx="1" presStyleCnt="4"/>
      <dgm:spPr/>
      <dgm:t>
        <a:bodyPr/>
        <a:lstStyle/>
        <a:p>
          <a:endParaRPr lang="en-US"/>
        </a:p>
      </dgm:t>
    </dgm:pt>
    <dgm:pt modelId="{2D61BBC1-B8B9-484E-8D02-25DAB10E33BC}" type="pres">
      <dgm:prSet presAssocID="{0CBB9503-CDD1-402F-9000-D4573638595D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90E4B8-F9F5-4806-BDE3-99B516EDF164}" type="pres">
      <dgm:prSet presAssocID="{B8E19543-DEC8-494A-ACAC-77E90D367E34}" presName="negSpace" presStyleCnt="0"/>
      <dgm:spPr/>
    </dgm:pt>
    <dgm:pt modelId="{57A78602-2B64-4EBF-B1DE-BB8EFCCDB5BD}" type="pres">
      <dgm:prSet presAssocID="{B8E19543-DEC8-494A-ACAC-77E90D367E34}" presName="circle" presStyleLbl="node1" presStyleIdx="0" presStyleCnt="2" custScaleX="117014" custLinFactNeighborX="-1156" custLinFactNeighborY="-3468"/>
      <dgm:spPr/>
      <dgm:t>
        <a:bodyPr/>
        <a:lstStyle/>
        <a:p>
          <a:endParaRPr lang="en-US"/>
        </a:p>
      </dgm:t>
    </dgm:pt>
    <dgm:pt modelId="{B314B285-B355-423D-9DBE-80FAC190B3DE}" type="pres">
      <dgm:prSet presAssocID="{51121EB6-0F7B-4FFD-9781-C08A25AF7430}" presName="transSpace" presStyleCnt="0"/>
      <dgm:spPr/>
    </dgm:pt>
    <dgm:pt modelId="{2A7450A4-D689-497C-B377-BD0C94832D93}" type="pres">
      <dgm:prSet presAssocID="{978F477F-FFC4-4055-A0CF-A73845382BBA}" presName="posSpace" presStyleCnt="0"/>
      <dgm:spPr/>
    </dgm:pt>
    <dgm:pt modelId="{573F13D7-8110-4068-9383-C5B440978493}" type="pres">
      <dgm:prSet presAssocID="{978F477F-FFC4-4055-A0CF-A73845382BBA}" presName="vertFlow" presStyleCnt="0"/>
      <dgm:spPr/>
    </dgm:pt>
    <dgm:pt modelId="{EE913146-A331-4B41-AC21-921F36B21166}" type="pres">
      <dgm:prSet presAssocID="{978F477F-FFC4-4055-A0CF-A73845382BBA}" presName="topSpace" presStyleCnt="0"/>
      <dgm:spPr/>
    </dgm:pt>
    <dgm:pt modelId="{0EEBEAB9-2394-4416-8DF4-2BD72FF23E69}" type="pres">
      <dgm:prSet presAssocID="{978F477F-FFC4-4055-A0CF-A73845382BBA}" presName="firstComp" presStyleCnt="0"/>
      <dgm:spPr/>
    </dgm:pt>
    <dgm:pt modelId="{55DECF32-4276-41E9-9B6E-56B733300318}" type="pres">
      <dgm:prSet presAssocID="{978F477F-FFC4-4055-A0CF-A73845382BBA}" presName="firstChild" presStyleLbl="bgAccFollowNode1" presStyleIdx="2" presStyleCnt="4" custScaleY="73019"/>
      <dgm:spPr/>
      <dgm:t>
        <a:bodyPr/>
        <a:lstStyle/>
        <a:p>
          <a:endParaRPr lang="en-US"/>
        </a:p>
      </dgm:t>
    </dgm:pt>
    <dgm:pt modelId="{A3EB51E5-1A30-4864-8EBC-A928002EFE1D}" type="pres">
      <dgm:prSet presAssocID="{978F477F-FFC4-4055-A0CF-A73845382BBA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35037-1968-4277-A7CA-AFF0172A1A36}" type="pres">
      <dgm:prSet presAssocID="{98BF5C4D-D054-4C11-ABBC-10F2C0EF5810}" presName="comp" presStyleCnt="0"/>
      <dgm:spPr/>
    </dgm:pt>
    <dgm:pt modelId="{F4E712E6-3C46-4FC6-9A9F-C1358D8B510A}" type="pres">
      <dgm:prSet presAssocID="{98BF5C4D-D054-4C11-ABBC-10F2C0EF5810}" presName="child" presStyleLbl="bgAccFollowNode1" presStyleIdx="3" presStyleCnt="4"/>
      <dgm:spPr/>
      <dgm:t>
        <a:bodyPr/>
        <a:lstStyle/>
        <a:p>
          <a:endParaRPr lang="en-US"/>
        </a:p>
      </dgm:t>
    </dgm:pt>
    <dgm:pt modelId="{66EF0A47-F0D5-47F4-BE55-B45364D0E72E}" type="pres">
      <dgm:prSet presAssocID="{98BF5C4D-D054-4C11-ABBC-10F2C0EF5810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40C21-A6A2-4E10-BDC6-2DD9D6566F37}" type="pres">
      <dgm:prSet presAssocID="{978F477F-FFC4-4055-A0CF-A73845382BBA}" presName="negSpace" presStyleCnt="0"/>
      <dgm:spPr/>
    </dgm:pt>
    <dgm:pt modelId="{4FFE22AE-C7D8-4D9C-8988-0EC1452569FC}" type="pres">
      <dgm:prSet presAssocID="{978F477F-FFC4-4055-A0CF-A73845382BBA}" presName="circle" presStyleLbl="node1" presStyleIdx="1" presStyleCnt="2" custScaleX="118325"/>
      <dgm:spPr/>
      <dgm:t>
        <a:bodyPr/>
        <a:lstStyle/>
        <a:p>
          <a:endParaRPr lang="en-US"/>
        </a:p>
      </dgm:t>
    </dgm:pt>
  </dgm:ptLst>
  <dgm:cxnLst>
    <dgm:cxn modelId="{9445A853-D684-4B8D-8273-24E8322916E9}" srcId="{978F477F-FFC4-4055-A0CF-A73845382BBA}" destId="{67A8F8B6-DB1D-441A-B5B1-9E95A5F80769}" srcOrd="0" destOrd="0" parTransId="{6BB7C871-3078-44D6-A42A-DCEFE82AEE86}" sibTransId="{CEA6EF20-F878-49A4-A0F4-FCBC975564A5}"/>
    <dgm:cxn modelId="{5648D31A-04E6-4F5C-9CC9-DF7D21E716E3}" type="presOf" srcId="{0CBB9503-CDD1-402F-9000-D4573638595D}" destId="{5F3E3EF6-C93E-41D1-A2E7-BC3C8891DA6C}" srcOrd="0" destOrd="0" presId="urn:microsoft.com/office/officeart/2005/8/layout/hList9"/>
    <dgm:cxn modelId="{897F0F11-4BE3-4886-933E-00CF5CC4C23B}" srcId="{B8E19543-DEC8-494A-ACAC-77E90D367E34}" destId="{1241375C-F44B-4B37-A89C-8005166F7901}" srcOrd="0" destOrd="0" parTransId="{F7E9E595-873D-470F-A477-D9E08476CEB9}" sibTransId="{EC400716-9B1A-4ECC-8028-FE684A2BE80F}"/>
    <dgm:cxn modelId="{5A9BF7CC-AF3D-4CF9-BCE1-61370B3E81AC}" type="presOf" srcId="{1241375C-F44B-4B37-A89C-8005166F7901}" destId="{46FF34DC-0CF7-49A6-B736-B19FBF2C3E75}" srcOrd="1" destOrd="0" presId="urn:microsoft.com/office/officeart/2005/8/layout/hList9"/>
    <dgm:cxn modelId="{74B67CFA-3D73-435F-B615-1BFD62781937}" type="presOf" srcId="{ECDA635F-3258-412D-A0F5-65A91923EE6D}" destId="{FEC54468-8735-480A-8152-0D9710ADBEB7}" srcOrd="0" destOrd="0" presId="urn:microsoft.com/office/officeart/2005/8/layout/hList9"/>
    <dgm:cxn modelId="{BE788720-F22F-4A47-878B-A819064AA89A}" type="presOf" srcId="{978F477F-FFC4-4055-A0CF-A73845382BBA}" destId="{4FFE22AE-C7D8-4D9C-8988-0EC1452569FC}" srcOrd="0" destOrd="0" presId="urn:microsoft.com/office/officeart/2005/8/layout/hList9"/>
    <dgm:cxn modelId="{9E66665B-42CC-4069-93A2-568307F9A331}" srcId="{ECDA635F-3258-412D-A0F5-65A91923EE6D}" destId="{978F477F-FFC4-4055-A0CF-A73845382BBA}" srcOrd="1" destOrd="0" parTransId="{22A8D321-8B0C-4A36-8D90-98805F6E1C52}" sibTransId="{56FD85B0-9BD3-465E-AC89-F43D01092C91}"/>
    <dgm:cxn modelId="{288672B1-B95F-434C-8A6F-C80B6ED3AFFB}" srcId="{B8E19543-DEC8-494A-ACAC-77E90D367E34}" destId="{0CBB9503-CDD1-402F-9000-D4573638595D}" srcOrd="1" destOrd="0" parTransId="{C4DC7040-3255-4321-BA5C-79E9219C5553}" sibTransId="{55943E16-AF6A-4C1E-8ED6-8ED09A6638BE}"/>
    <dgm:cxn modelId="{9A93DDFA-003E-46E2-820B-CBE9F0C583A2}" type="presOf" srcId="{0CBB9503-CDD1-402F-9000-D4573638595D}" destId="{2D61BBC1-B8B9-484E-8D02-25DAB10E33BC}" srcOrd="1" destOrd="0" presId="urn:microsoft.com/office/officeart/2005/8/layout/hList9"/>
    <dgm:cxn modelId="{5105DCAB-0465-42B2-9DF3-E9FF221C1030}" type="presOf" srcId="{98BF5C4D-D054-4C11-ABBC-10F2C0EF5810}" destId="{F4E712E6-3C46-4FC6-9A9F-C1358D8B510A}" srcOrd="0" destOrd="0" presId="urn:microsoft.com/office/officeart/2005/8/layout/hList9"/>
    <dgm:cxn modelId="{1B0CA304-A608-4573-AF35-5A62E195BE66}" type="presOf" srcId="{67A8F8B6-DB1D-441A-B5B1-9E95A5F80769}" destId="{55DECF32-4276-41E9-9B6E-56B733300318}" srcOrd="0" destOrd="0" presId="urn:microsoft.com/office/officeart/2005/8/layout/hList9"/>
    <dgm:cxn modelId="{DD5FE339-EA1F-4D27-97B8-83D143D11B11}" type="presOf" srcId="{B8E19543-DEC8-494A-ACAC-77E90D367E34}" destId="{57A78602-2B64-4EBF-B1DE-BB8EFCCDB5BD}" srcOrd="0" destOrd="0" presId="urn:microsoft.com/office/officeart/2005/8/layout/hList9"/>
    <dgm:cxn modelId="{931229E1-1297-4428-BAEE-49C2E0A223A2}" type="presOf" srcId="{98BF5C4D-D054-4C11-ABBC-10F2C0EF5810}" destId="{66EF0A47-F0D5-47F4-BE55-B45364D0E72E}" srcOrd="1" destOrd="0" presId="urn:microsoft.com/office/officeart/2005/8/layout/hList9"/>
    <dgm:cxn modelId="{D5DF5101-6804-4FC8-BB0A-90043E941E70}" srcId="{978F477F-FFC4-4055-A0CF-A73845382BBA}" destId="{98BF5C4D-D054-4C11-ABBC-10F2C0EF5810}" srcOrd="1" destOrd="0" parTransId="{8B411A65-B301-403D-946D-AA133FC1C05F}" sibTransId="{EF003BA4-C843-48AF-9722-25ADA91D4824}"/>
    <dgm:cxn modelId="{28412545-DC75-48D1-99D2-8868A2D5FAA0}" type="presOf" srcId="{67A8F8B6-DB1D-441A-B5B1-9E95A5F80769}" destId="{A3EB51E5-1A30-4864-8EBC-A928002EFE1D}" srcOrd="1" destOrd="0" presId="urn:microsoft.com/office/officeart/2005/8/layout/hList9"/>
    <dgm:cxn modelId="{42F64349-81E3-4824-8B33-C44AB484F649}" type="presOf" srcId="{1241375C-F44B-4B37-A89C-8005166F7901}" destId="{B6E469A3-AE08-4479-A04C-411A28BB2D13}" srcOrd="0" destOrd="0" presId="urn:microsoft.com/office/officeart/2005/8/layout/hList9"/>
    <dgm:cxn modelId="{F977967A-0580-40CF-B8FC-A2A39793B52B}" srcId="{ECDA635F-3258-412D-A0F5-65A91923EE6D}" destId="{B8E19543-DEC8-494A-ACAC-77E90D367E34}" srcOrd="0" destOrd="0" parTransId="{CF032E36-6E3A-4410-966B-0F47D95CA50D}" sibTransId="{51121EB6-0F7B-4FFD-9781-C08A25AF7430}"/>
    <dgm:cxn modelId="{A8104313-7DE7-436E-AED4-A29D235DDC0A}" type="presParOf" srcId="{FEC54468-8735-480A-8152-0D9710ADBEB7}" destId="{C94D7C22-AA12-4629-8049-EE25AA331B5E}" srcOrd="0" destOrd="0" presId="urn:microsoft.com/office/officeart/2005/8/layout/hList9"/>
    <dgm:cxn modelId="{AD2CCDA1-3039-4216-AB65-BAD760AC50D4}" type="presParOf" srcId="{FEC54468-8735-480A-8152-0D9710ADBEB7}" destId="{39A66A88-5794-4DCA-BFCD-07013FD9E208}" srcOrd="1" destOrd="0" presId="urn:microsoft.com/office/officeart/2005/8/layout/hList9"/>
    <dgm:cxn modelId="{5B4ED2A0-97C9-446E-8188-96C22A779C88}" type="presParOf" srcId="{39A66A88-5794-4DCA-BFCD-07013FD9E208}" destId="{BD3130D3-5419-4C9D-8881-69D33D97F1D9}" srcOrd="0" destOrd="0" presId="urn:microsoft.com/office/officeart/2005/8/layout/hList9"/>
    <dgm:cxn modelId="{068870E7-917A-4C36-A16C-62F88A0A16C7}" type="presParOf" srcId="{39A66A88-5794-4DCA-BFCD-07013FD9E208}" destId="{DD06BA86-1910-4DAA-8020-0CEA6B1D8AD5}" srcOrd="1" destOrd="0" presId="urn:microsoft.com/office/officeart/2005/8/layout/hList9"/>
    <dgm:cxn modelId="{B0E1D70E-844F-4703-8546-DDE5C38D39E6}" type="presParOf" srcId="{DD06BA86-1910-4DAA-8020-0CEA6B1D8AD5}" destId="{B6E469A3-AE08-4479-A04C-411A28BB2D13}" srcOrd="0" destOrd="0" presId="urn:microsoft.com/office/officeart/2005/8/layout/hList9"/>
    <dgm:cxn modelId="{3D3AF95F-4439-4FA5-AD67-D15C099086D9}" type="presParOf" srcId="{DD06BA86-1910-4DAA-8020-0CEA6B1D8AD5}" destId="{46FF34DC-0CF7-49A6-B736-B19FBF2C3E75}" srcOrd="1" destOrd="0" presId="urn:microsoft.com/office/officeart/2005/8/layout/hList9"/>
    <dgm:cxn modelId="{B89EDFE0-2104-4463-B887-FAF543B1F26B}" type="presParOf" srcId="{39A66A88-5794-4DCA-BFCD-07013FD9E208}" destId="{9467B362-01B0-4C95-9046-9C41405C2392}" srcOrd="2" destOrd="0" presId="urn:microsoft.com/office/officeart/2005/8/layout/hList9"/>
    <dgm:cxn modelId="{BB69D213-B03B-45D9-BB3C-7D4949A0EC30}" type="presParOf" srcId="{9467B362-01B0-4C95-9046-9C41405C2392}" destId="{5F3E3EF6-C93E-41D1-A2E7-BC3C8891DA6C}" srcOrd="0" destOrd="0" presId="urn:microsoft.com/office/officeart/2005/8/layout/hList9"/>
    <dgm:cxn modelId="{CFF5957F-11DA-41C3-8055-74DC83DD653F}" type="presParOf" srcId="{9467B362-01B0-4C95-9046-9C41405C2392}" destId="{2D61BBC1-B8B9-484E-8D02-25DAB10E33BC}" srcOrd="1" destOrd="0" presId="urn:microsoft.com/office/officeart/2005/8/layout/hList9"/>
    <dgm:cxn modelId="{4B178539-1A5C-4F42-B4BE-47836473A36A}" type="presParOf" srcId="{FEC54468-8735-480A-8152-0D9710ADBEB7}" destId="{BD90E4B8-F9F5-4806-BDE3-99B516EDF164}" srcOrd="2" destOrd="0" presId="urn:microsoft.com/office/officeart/2005/8/layout/hList9"/>
    <dgm:cxn modelId="{E7761139-D27F-460E-81EE-8CD40FB233B8}" type="presParOf" srcId="{FEC54468-8735-480A-8152-0D9710ADBEB7}" destId="{57A78602-2B64-4EBF-B1DE-BB8EFCCDB5BD}" srcOrd="3" destOrd="0" presId="urn:microsoft.com/office/officeart/2005/8/layout/hList9"/>
    <dgm:cxn modelId="{56724C0A-82BC-4490-B9FE-6162B827FA61}" type="presParOf" srcId="{FEC54468-8735-480A-8152-0D9710ADBEB7}" destId="{B314B285-B355-423D-9DBE-80FAC190B3DE}" srcOrd="4" destOrd="0" presId="urn:microsoft.com/office/officeart/2005/8/layout/hList9"/>
    <dgm:cxn modelId="{D29092E1-0A1B-4B8A-B3B3-1EC33C626EDF}" type="presParOf" srcId="{FEC54468-8735-480A-8152-0D9710ADBEB7}" destId="{2A7450A4-D689-497C-B377-BD0C94832D93}" srcOrd="5" destOrd="0" presId="urn:microsoft.com/office/officeart/2005/8/layout/hList9"/>
    <dgm:cxn modelId="{ACE75055-1575-420E-A026-5C2768D3AB04}" type="presParOf" srcId="{FEC54468-8735-480A-8152-0D9710ADBEB7}" destId="{573F13D7-8110-4068-9383-C5B440978493}" srcOrd="6" destOrd="0" presId="urn:microsoft.com/office/officeart/2005/8/layout/hList9"/>
    <dgm:cxn modelId="{3EC6F2FC-113D-48C3-8554-CE774BA90822}" type="presParOf" srcId="{573F13D7-8110-4068-9383-C5B440978493}" destId="{EE913146-A331-4B41-AC21-921F36B21166}" srcOrd="0" destOrd="0" presId="urn:microsoft.com/office/officeart/2005/8/layout/hList9"/>
    <dgm:cxn modelId="{24ED56E6-3A5E-40B1-83A7-7C081A03DA8D}" type="presParOf" srcId="{573F13D7-8110-4068-9383-C5B440978493}" destId="{0EEBEAB9-2394-4416-8DF4-2BD72FF23E69}" srcOrd="1" destOrd="0" presId="urn:microsoft.com/office/officeart/2005/8/layout/hList9"/>
    <dgm:cxn modelId="{AD1A654B-2CAA-480D-BE4B-C35013F26AAF}" type="presParOf" srcId="{0EEBEAB9-2394-4416-8DF4-2BD72FF23E69}" destId="{55DECF32-4276-41E9-9B6E-56B733300318}" srcOrd="0" destOrd="0" presId="urn:microsoft.com/office/officeart/2005/8/layout/hList9"/>
    <dgm:cxn modelId="{B61A1557-CA98-43E5-96CA-C93C275C81EF}" type="presParOf" srcId="{0EEBEAB9-2394-4416-8DF4-2BD72FF23E69}" destId="{A3EB51E5-1A30-4864-8EBC-A928002EFE1D}" srcOrd="1" destOrd="0" presId="urn:microsoft.com/office/officeart/2005/8/layout/hList9"/>
    <dgm:cxn modelId="{563B9389-95C6-43DE-A38D-3E0CB12BEA16}" type="presParOf" srcId="{573F13D7-8110-4068-9383-C5B440978493}" destId="{A3F35037-1968-4277-A7CA-AFF0172A1A36}" srcOrd="2" destOrd="0" presId="urn:microsoft.com/office/officeart/2005/8/layout/hList9"/>
    <dgm:cxn modelId="{71542364-9DC3-4862-97A0-3BDBC1E30B61}" type="presParOf" srcId="{A3F35037-1968-4277-A7CA-AFF0172A1A36}" destId="{F4E712E6-3C46-4FC6-9A9F-C1358D8B510A}" srcOrd="0" destOrd="0" presId="urn:microsoft.com/office/officeart/2005/8/layout/hList9"/>
    <dgm:cxn modelId="{2541F666-139D-489E-BD12-5724927DC44E}" type="presParOf" srcId="{A3F35037-1968-4277-A7CA-AFF0172A1A36}" destId="{66EF0A47-F0D5-47F4-BE55-B45364D0E72E}" srcOrd="1" destOrd="0" presId="urn:microsoft.com/office/officeart/2005/8/layout/hList9"/>
    <dgm:cxn modelId="{72E0FAD8-BBFE-4F65-AC6C-7F8216A89439}" type="presParOf" srcId="{FEC54468-8735-480A-8152-0D9710ADBEB7}" destId="{2FD40C21-A6A2-4E10-BDC6-2DD9D6566F37}" srcOrd="7" destOrd="0" presId="urn:microsoft.com/office/officeart/2005/8/layout/hList9"/>
    <dgm:cxn modelId="{00D594FD-3535-4A91-A664-74E398510B81}" type="presParOf" srcId="{FEC54468-8735-480A-8152-0D9710ADBEB7}" destId="{4FFE22AE-C7D8-4D9C-8988-0EC1452569FC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A141A1-0380-47F1-94F1-6D03B61F396F}" type="doc">
      <dgm:prSet loTypeId="urn:microsoft.com/office/officeart/2005/8/layout/arrow3" loCatId="relationship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1EABDE4-406B-4449-A706-6E281C21A4B7}">
      <dgm:prSet phldrT="[Text]"/>
      <dgm:spPr/>
      <dgm:t>
        <a:bodyPr/>
        <a:lstStyle/>
        <a:p>
          <a:r>
            <a:rPr lang="en-ZA" dirty="0" smtClean="0"/>
            <a:t>Comprehensive &amp; integrated workplace programmes  </a:t>
          </a:r>
          <a:endParaRPr lang="en-US" dirty="0"/>
        </a:p>
      </dgm:t>
    </dgm:pt>
    <dgm:pt modelId="{F4609C3A-ADB6-44BA-9B7B-12072EE97E76}" type="parTrans" cxnId="{87594AD4-77FE-47A4-9341-C331BEDD8EFC}">
      <dgm:prSet/>
      <dgm:spPr/>
      <dgm:t>
        <a:bodyPr/>
        <a:lstStyle/>
        <a:p>
          <a:endParaRPr lang="en-US"/>
        </a:p>
      </dgm:t>
    </dgm:pt>
    <dgm:pt modelId="{A322DA42-1767-4D3D-AE27-18442FA591D0}" type="sibTrans" cxnId="{87594AD4-77FE-47A4-9341-C331BEDD8EFC}">
      <dgm:prSet/>
      <dgm:spPr/>
      <dgm:t>
        <a:bodyPr/>
        <a:lstStyle/>
        <a:p>
          <a:endParaRPr lang="en-US"/>
        </a:p>
      </dgm:t>
    </dgm:pt>
    <dgm:pt modelId="{F6F80590-C6D1-46C4-8CD0-CDD97AC21FFA}">
      <dgm:prSet phldrT="[Text]"/>
      <dgm:spPr/>
      <dgm:t>
        <a:bodyPr/>
        <a:lstStyle/>
        <a:p>
          <a:r>
            <a:rPr lang="en-ZA" dirty="0" smtClean="0"/>
            <a:t>Health Insurance Market (Private/Social Insurance) </a:t>
          </a:r>
          <a:endParaRPr lang="en-US" dirty="0"/>
        </a:p>
      </dgm:t>
    </dgm:pt>
    <dgm:pt modelId="{280A9548-1306-4B07-805B-9EF2D37CB42D}" type="parTrans" cxnId="{99139BE6-E29A-4B14-9AAE-BBB1F83A5679}">
      <dgm:prSet/>
      <dgm:spPr/>
      <dgm:t>
        <a:bodyPr/>
        <a:lstStyle/>
        <a:p>
          <a:endParaRPr lang="en-US"/>
        </a:p>
      </dgm:t>
    </dgm:pt>
    <dgm:pt modelId="{D5624FA7-9608-4C61-8E16-72C1D55F7801}" type="sibTrans" cxnId="{99139BE6-E29A-4B14-9AAE-BBB1F83A5679}">
      <dgm:prSet/>
      <dgm:spPr/>
      <dgm:t>
        <a:bodyPr/>
        <a:lstStyle/>
        <a:p>
          <a:endParaRPr lang="en-US"/>
        </a:p>
      </dgm:t>
    </dgm:pt>
    <dgm:pt modelId="{9DC01328-7151-4C65-A88D-D6D51F24EBBB}" type="pres">
      <dgm:prSet presAssocID="{A8A141A1-0380-47F1-94F1-6D03B61F396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9F9C47-42E6-4A54-BC57-B0D01C5A44D6}" type="pres">
      <dgm:prSet presAssocID="{A8A141A1-0380-47F1-94F1-6D03B61F396F}" presName="divider" presStyleLbl="fgShp" presStyleIdx="0" presStyleCnt="1" custLinFactNeighborX="-455"/>
      <dgm:spPr/>
    </dgm:pt>
    <dgm:pt modelId="{999BD333-74C4-4F8C-A398-B0BF60AE63BF}" type="pres">
      <dgm:prSet presAssocID="{C1EABDE4-406B-4449-A706-6E281C21A4B7}" presName="downArrow" presStyleLbl="node1" presStyleIdx="0" presStyleCnt="2" custAng="10800000" custLinFactY="41964" custLinFactNeighborX="-7587" custLinFactNeighborY="100000"/>
      <dgm:spPr/>
    </dgm:pt>
    <dgm:pt modelId="{0BA70470-0243-4505-BE33-3CEB12DE9A56}" type="pres">
      <dgm:prSet presAssocID="{C1EABDE4-406B-4449-A706-6E281C21A4B7}" presName="downArrowText" presStyleLbl="revTx" presStyleIdx="0" presStyleCnt="2" custLinFactNeighborX="13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10134E-F4C3-4638-8B67-146FA3AADDFA}" type="pres">
      <dgm:prSet presAssocID="{F6F80590-C6D1-46C4-8CD0-CDD97AC21FFA}" presName="upArrow" presStyleLbl="node1" presStyleIdx="1" presStyleCnt="2" custLinFactNeighborX="7587" custLinFactNeighborY="-11760"/>
      <dgm:spPr/>
    </dgm:pt>
    <dgm:pt modelId="{764C5D21-BF51-4D1A-8BD1-D5332FBDD86A}" type="pres">
      <dgm:prSet presAssocID="{F6F80590-C6D1-46C4-8CD0-CDD97AC21FFA}" presName="upArrowText" presStyleLbl="revTx" presStyleIdx="1" presStyleCnt="2" custLinFactY="-34404" custLinFactNeighborX="-901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594AD4-77FE-47A4-9341-C331BEDD8EFC}" srcId="{A8A141A1-0380-47F1-94F1-6D03B61F396F}" destId="{C1EABDE4-406B-4449-A706-6E281C21A4B7}" srcOrd="0" destOrd="0" parTransId="{F4609C3A-ADB6-44BA-9B7B-12072EE97E76}" sibTransId="{A322DA42-1767-4D3D-AE27-18442FA591D0}"/>
    <dgm:cxn modelId="{99139BE6-E29A-4B14-9AAE-BBB1F83A5679}" srcId="{A8A141A1-0380-47F1-94F1-6D03B61F396F}" destId="{F6F80590-C6D1-46C4-8CD0-CDD97AC21FFA}" srcOrd="1" destOrd="0" parTransId="{280A9548-1306-4B07-805B-9EF2D37CB42D}" sibTransId="{D5624FA7-9608-4C61-8E16-72C1D55F7801}"/>
    <dgm:cxn modelId="{75470B3F-21E2-4D92-AC86-3C5700C2F7B4}" type="presOf" srcId="{F6F80590-C6D1-46C4-8CD0-CDD97AC21FFA}" destId="{764C5D21-BF51-4D1A-8BD1-D5332FBDD86A}" srcOrd="0" destOrd="0" presId="urn:microsoft.com/office/officeart/2005/8/layout/arrow3"/>
    <dgm:cxn modelId="{E84796B1-FF1F-49F8-B8B0-5372D15EEC46}" type="presOf" srcId="{C1EABDE4-406B-4449-A706-6E281C21A4B7}" destId="{0BA70470-0243-4505-BE33-3CEB12DE9A56}" srcOrd="0" destOrd="0" presId="urn:microsoft.com/office/officeart/2005/8/layout/arrow3"/>
    <dgm:cxn modelId="{18084D93-D0B9-4B74-A539-CEE22EA866CC}" type="presOf" srcId="{A8A141A1-0380-47F1-94F1-6D03B61F396F}" destId="{9DC01328-7151-4C65-A88D-D6D51F24EBBB}" srcOrd="0" destOrd="0" presId="urn:microsoft.com/office/officeart/2005/8/layout/arrow3"/>
    <dgm:cxn modelId="{7BBA6F7B-3BA8-4E8C-B3DC-10BD05390F4A}" type="presParOf" srcId="{9DC01328-7151-4C65-A88D-D6D51F24EBBB}" destId="{599F9C47-42E6-4A54-BC57-B0D01C5A44D6}" srcOrd="0" destOrd="0" presId="urn:microsoft.com/office/officeart/2005/8/layout/arrow3"/>
    <dgm:cxn modelId="{2F2C2EA4-B9E1-4707-95B7-BB957C673BEE}" type="presParOf" srcId="{9DC01328-7151-4C65-A88D-D6D51F24EBBB}" destId="{999BD333-74C4-4F8C-A398-B0BF60AE63BF}" srcOrd="1" destOrd="0" presId="urn:microsoft.com/office/officeart/2005/8/layout/arrow3"/>
    <dgm:cxn modelId="{EE234181-98C9-40D9-83A1-762E527A8C64}" type="presParOf" srcId="{9DC01328-7151-4C65-A88D-D6D51F24EBBB}" destId="{0BA70470-0243-4505-BE33-3CEB12DE9A56}" srcOrd="2" destOrd="0" presId="urn:microsoft.com/office/officeart/2005/8/layout/arrow3"/>
    <dgm:cxn modelId="{D8DD8110-41B2-401F-A9A3-3032E155A3CA}" type="presParOf" srcId="{9DC01328-7151-4C65-A88D-D6D51F24EBBB}" destId="{C510134E-F4C3-4638-8B67-146FA3AADDFA}" srcOrd="3" destOrd="0" presId="urn:microsoft.com/office/officeart/2005/8/layout/arrow3"/>
    <dgm:cxn modelId="{D2CF204E-DE40-4DA5-AD53-13BCBCF55238}" type="presParOf" srcId="{9DC01328-7151-4C65-A88D-D6D51F24EBBB}" destId="{764C5D21-BF51-4D1A-8BD1-D5332FBDD86A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556CA3-01D1-4618-A993-828921A62AA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</dgm:pt>
    <dgm:pt modelId="{9254EC87-19C7-41E4-BB84-F1742193A8E9}">
      <dgm:prSet phldrT="[Text]"/>
      <dgm:spPr/>
      <dgm:t>
        <a:bodyPr/>
        <a:lstStyle/>
        <a:p>
          <a:r>
            <a:rPr lang="en-ZA" dirty="0" smtClean="0"/>
            <a:t>Inputs </a:t>
          </a:r>
          <a:endParaRPr lang="en-US" dirty="0"/>
        </a:p>
      </dgm:t>
    </dgm:pt>
    <dgm:pt modelId="{3D6C5109-5974-4176-BFB3-36DD4CA50499}" type="parTrans" cxnId="{0C1A974B-52ED-493E-A728-33D62F7F3BFB}">
      <dgm:prSet/>
      <dgm:spPr/>
      <dgm:t>
        <a:bodyPr/>
        <a:lstStyle/>
        <a:p>
          <a:endParaRPr lang="en-US"/>
        </a:p>
      </dgm:t>
    </dgm:pt>
    <dgm:pt modelId="{F4759C9F-E3C0-4E54-AE1A-36DD33AEC51F}" type="sibTrans" cxnId="{0C1A974B-52ED-493E-A728-33D62F7F3BFB}">
      <dgm:prSet/>
      <dgm:spPr/>
      <dgm:t>
        <a:bodyPr/>
        <a:lstStyle/>
        <a:p>
          <a:endParaRPr lang="en-US"/>
        </a:p>
      </dgm:t>
    </dgm:pt>
    <dgm:pt modelId="{40562466-6576-4E39-9BBF-F1DCB8B444BC}">
      <dgm:prSet phldrT="[Text]"/>
      <dgm:spPr/>
      <dgm:t>
        <a:bodyPr/>
        <a:lstStyle/>
        <a:p>
          <a:r>
            <a:rPr lang="en-ZA" dirty="0" smtClean="0"/>
            <a:t>Process </a:t>
          </a:r>
          <a:endParaRPr lang="en-US" dirty="0"/>
        </a:p>
      </dgm:t>
    </dgm:pt>
    <dgm:pt modelId="{E939DF89-3D62-40AA-9860-9ABA1DF696E1}" type="parTrans" cxnId="{F1D11A43-4CAD-4231-82AC-B701F72915B5}">
      <dgm:prSet/>
      <dgm:spPr/>
      <dgm:t>
        <a:bodyPr/>
        <a:lstStyle/>
        <a:p>
          <a:endParaRPr lang="en-US"/>
        </a:p>
      </dgm:t>
    </dgm:pt>
    <dgm:pt modelId="{85484630-6FE5-4962-B172-004E90AB2D33}" type="sibTrans" cxnId="{F1D11A43-4CAD-4231-82AC-B701F72915B5}">
      <dgm:prSet/>
      <dgm:spPr/>
      <dgm:t>
        <a:bodyPr/>
        <a:lstStyle/>
        <a:p>
          <a:endParaRPr lang="en-US"/>
        </a:p>
      </dgm:t>
    </dgm:pt>
    <dgm:pt modelId="{13E2293C-90BF-403B-8D33-EAE2C5F43E1E}">
      <dgm:prSet phldrT="[Text]"/>
      <dgm:spPr/>
      <dgm:t>
        <a:bodyPr/>
        <a:lstStyle/>
        <a:p>
          <a:r>
            <a:rPr lang="en-ZA" dirty="0" smtClean="0"/>
            <a:t>Outputs </a:t>
          </a:r>
          <a:endParaRPr lang="en-US" dirty="0"/>
        </a:p>
      </dgm:t>
    </dgm:pt>
    <dgm:pt modelId="{5D54F568-C6B9-4CC4-9B3B-E48D653462B8}" type="parTrans" cxnId="{75A4207A-C2D0-4268-8EF8-E01893A63A31}">
      <dgm:prSet/>
      <dgm:spPr/>
      <dgm:t>
        <a:bodyPr/>
        <a:lstStyle/>
        <a:p>
          <a:endParaRPr lang="en-US"/>
        </a:p>
      </dgm:t>
    </dgm:pt>
    <dgm:pt modelId="{59DD88C7-EB15-4818-9519-4601BEF0F239}" type="sibTrans" cxnId="{75A4207A-C2D0-4268-8EF8-E01893A63A31}">
      <dgm:prSet/>
      <dgm:spPr/>
      <dgm:t>
        <a:bodyPr/>
        <a:lstStyle/>
        <a:p>
          <a:endParaRPr lang="en-US"/>
        </a:p>
      </dgm:t>
    </dgm:pt>
    <dgm:pt modelId="{7FBD67D0-307F-4116-AF3E-E0A7334464D2}" type="pres">
      <dgm:prSet presAssocID="{B4556CA3-01D1-4618-A993-828921A62AAE}" presName="linearFlow" presStyleCnt="0">
        <dgm:presLayoutVars>
          <dgm:dir/>
          <dgm:animLvl val="lvl"/>
          <dgm:resizeHandles val="exact"/>
        </dgm:presLayoutVars>
      </dgm:prSet>
      <dgm:spPr/>
    </dgm:pt>
    <dgm:pt modelId="{973A5BD4-8B7E-45A7-8855-0E9E1A97B0E7}" type="pres">
      <dgm:prSet presAssocID="{9254EC87-19C7-41E4-BB84-F1742193A8E9}" presName="composite" presStyleCnt="0"/>
      <dgm:spPr/>
    </dgm:pt>
    <dgm:pt modelId="{0355812D-07B1-46EF-8195-CBB7760F3201}" type="pres">
      <dgm:prSet presAssocID="{9254EC87-19C7-41E4-BB84-F1742193A8E9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94758B-221C-4477-8E98-5ED4F377CA71}" type="pres">
      <dgm:prSet presAssocID="{9254EC87-19C7-41E4-BB84-F1742193A8E9}" presName="parSh" presStyleLbl="node1" presStyleIdx="0" presStyleCnt="3"/>
      <dgm:spPr/>
      <dgm:t>
        <a:bodyPr/>
        <a:lstStyle/>
        <a:p>
          <a:endParaRPr lang="en-US"/>
        </a:p>
      </dgm:t>
    </dgm:pt>
    <dgm:pt modelId="{2BC41278-2809-4E9B-A6ED-98D922D2701F}" type="pres">
      <dgm:prSet presAssocID="{9254EC87-19C7-41E4-BB84-F1742193A8E9}" presName="desTx" presStyleLbl="fgAcc1" presStyleIdx="0" presStyleCnt="3">
        <dgm:presLayoutVars>
          <dgm:bulletEnabled val="1"/>
        </dgm:presLayoutVars>
      </dgm:prSet>
      <dgm:spPr/>
    </dgm:pt>
    <dgm:pt modelId="{1860188A-9F8E-4C76-94C3-B39552624449}" type="pres">
      <dgm:prSet presAssocID="{F4759C9F-E3C0-4E54-AE1A-36DD33AEC51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2101732B-8F38-443D-BC8A-B9187BDC34F7}" type="pres">
      <dgm:prSet presAssocID="{F4759C9F-E3C0-4E54-AE1A-36DD33AEC51F}" presName="connTx" presStyleLbl="sibTrans2D1" presStyleIdx="0" presStyleCnt="2"/>
      <dgm:spPr/>
      <dgm:t>
        <a:bodyPr/>
        <a:lstStyle/>
        <a:p>
          <a:endParaRPr lang="en-US"/>
        </a:p>
      </dgm:t>
    </dgm:pt>
    <dgm:pt modelId="{6BCF1381-DAE6-462D-9463-F6BA37E142F1}" type="pres">
      <dgm:prSet presAssocID="{40562466-6576-4E39-9BBF-F1DCB8B444BC}" presName="composite" presStyleCnt="0"/>
      <dgm:spPr/>
    </dgm:pt>
    <dgm:pt modelId="{DF4043CF-5488-4E5B-8672-A6116F112D59}" type="pres">
      <dgm:prSet presAssocID="{40562466-6576-4E39-9BBF-F1DCB8B444B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AB7FDB-0874-4E3A-A18B-E17CFE460A93}" type="pres">
      <dgm:prSet presAssocID="{40562466-6576-4E39-9BBF-F1DCB8B444BC}" presName="parSh" presStyleLbl="node1" presStyleIdx="1" presStyleCnt="3"/>
      <dgm:spPr/>
      <dgm:t>
        <a:bodyPr/>
        <a:lstStyle/>
        <a:p>
          <a:endParaRPr lang="en-US"/>
        </a:p>
      </dgm:t>
    </dgm:pt>
    <dgm:pt modelId="{2DA5DBC3-1A6D-4B69-8F88-CFFEE6EF107D}" type="pres">
      <dgm:prSet presAssocID="{40562466-6576-4E39-9BBF-F1DCB8B444BC}" presName="desTx" presStyleLbl="fgAcc1" presStyleIdx="1" presStyleCnt="3">
        <dgm:presLayoutVars>
          <dgm:bulletEnabled val="1"/>
        </dgm:presLayoutVars>
      </dgm:prSet>
      <dgm:spPr/>
    </dgm:pt>
    <dgm:pt modelId="{E363ADB1-CE8C-40A4-9E58-50EA4E3689CF}" type="pres">
      <dgm:prSet presAssocID="{85484630-6FE5-4962-B172-004E90AB2D33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04B0656-C6C0-4F3F-BD25-03FBADACBCC1}" type="pres">
      <dgm:prSet presAssocID="{85484630-6FE5-4962-B172-004E90AB2D33}" presName="connTx" presStyleLbl="sibTrans2D1" presStyleIdx="1" presStyleCnt="2"/>
      <dgm:spPr/>
      <dgm:t>
        <a:bodyPr/>
        <a:lstStyle/>
        <a:p>
          <a:endParaRPr lang="en-US"/>
        </a:p>
      </dgm:t>
    </dgm:pt>
    <dgm:pt modelId="{9C418F9B-5733-4BAC-8D82-6749FBA497EA}" type="pres">
      <dgm:prSet presAssocID="{13E2293C-90BF-403B-8D33-EAE2C5F43E1E}" presName="composite" presStyleCnt="0"/>
      <dgm:spPr/>
    </dgm:pt>
    <dgm:pt modelId="{D2A686EF-28A6-4404-852E-ADF7C8F8D38B}" type="pres">
      <dgm:prSet presAssocID="{13E2293C-90BF-403B-8D33-EAE2C5F43E1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DBD8A1-7EF5-4B70-8149-1DCA8CD87AC1}" type="pres">
      <dgm:prSet presAssocID="{13E2293C-90BF-403B-8D33-EAE2C5F43E1E}" presName="parSh" presStyleLbl="node1" presStyleIdx="2" presStyleCnt="3"/>
      <dgm:spPr/>
      <dgm:t>
        <a:bodyPr/>
        <a:lstStyle/>
        <a:p>
          <a:endParaRPr lang="en-US"/>
        </a:p>
      </dgm:t>
    </dgm:pt>
    <dgm:pt modelId="{152F1F6C-2B8E-49BA-8D5F-AEC1D8B1F84F}" type="pres">
      <dgm:prSet presAssocID="{13E2293C-90BF-403B-8D33-EAE2C5F43E1E}" presName="desTx" presStyleLbl="fgAcc1" presStyleIdx="2" presStyleCnt="3">
        <dgm:presLayoutVars>
          <dgm:bulletEnabled val="1"/>
        </dgm:presLayoutVars>
      </dgm:prSet>
      <dgm:spPr/>
    </dgm:pt>
  </dgm:ptLst>
  <dgm:cxnLst>
    <dgm:cxn modelId="{E86DCCA6-EE2C-442F-95B4-A6C8F3ED4292}" type="presOf" srcId="{40562466-6576-4E39-9BBF-F1DCB8B444BC}" destId="{BDAB7FDB-0874-4E3A-A18B-E17CFE460A93}" srcOrd="1" destOrd="0" presId="urn:microsoft.com/office/officeart/2005/8/layout/process3"/>
    <dgm:cxn modelId="{D47C689C-FC2F-400F-870C-DF8E9D873DFB}" type="presOf" srcId="{13E2293C-90BF-403B-8D33-EAE2C5F43E1E}" destId="{D2A686EF-28A6-4404-852E-ADF7C8F8D38B}" srcOrd="0" destOrd="0" presId="urn:microsoft.com/office/officeart/2005/8/layout/process3"/>
    <dgm:cxn modelId="{B5A1F4BC-BD70-4674-91D8-9514BFD94DD7}" type="presOf" srcId="{F4759C9F-E3C0-4E54-AE1A-36DD33AEC51F}" destId="{1860188A-9F8E-4C76-94C3-B39552624449}" srcOrd="0" destOrd="0" presId="urn:microsoft.com/office/officeart/2005/8/layout/process3"/>
    <dgm:cxn modelId="{75A4207A-C2D0-4268-8EF8-E01893A63A31}" srcId="{B4556CA3-01D1-4618-A993-828921A62AAE}" destId="{13E2293C-90BF-403B-8D33-EAE2C5F43E1E}" srcOrd="2" destOrd="0" parTransId="{5D54F568-C6B9-4CC4-9B3B-E48D653462B8}" sibTransId="{59DD88C7-EB15-4818-9519-4601BEF0F239}"/>
    <dgm:cxn modelId="{C85E8D70-C2AC-494C-B58A-57463F87F71D}" type="presOf" srcId="{B4556CA3-01D1-4618-A993-828921A62AAE}" destId="{7FBD67D0-307F-4116-AF3E-E0A7334464D2}" srcOrd="0" destOrd="0" presId="urn:microsoft.com/office/officeart/2005/8/layout/process3"/>
    <dgm:cxn modelId="{9733A296-72E5-4827-81E6-CE4F0F337FBD}" type="presOf" srcId="{85484630-6FE5-4962-B172-004E90AB2D33}" destId="{E363ADB1-CE8C-40A4-9E58-50EA4E3689CF}" srcOrd="0" destOrd="0" presId="urn:microsoft.com/office/officeart/2005/8/layout/process3"/>
    <dgm:cxn modelId="{AEFD3B5F-88A9-4A82-B673-2124C043440D}" type="presOf" srcId="{13E2293C-90BF-403B-8D33-EAE2C5F43E1E}" destId="{55DBD8A1-7EF5-4B70-8149-1DCA8CD87AC1}" srcOrd="1" destOrd="0" presId="urn:microsoft.com/office/officeart/2005/8/layout/process3"/>
    <dgm:cxn modelId="{07564911-AC00-40C9-8683-CEA59F8E251B}" type="presOf" srcId="{9254EC87-19C7-41E4-BB84-F1742193A8E9}" destId="{1094758B-221C-4477-8E98-5ED4F377CA71}" srcOrd="1" destOrd="0" presId="urn:microsoft.com/office/officeart/2005/8/layout/process3"/>
    <dgm:cxn modelId="{3CA21673-BC84-45A6-8F23-07386160C8CF}" type="presOf" srcId="{F4759C9F-E3C0-4E54-AE1A-36DD33AEC51F}" destId="{2101732B-8F38-443D-BC8A-B9187BDC34F7}" srcOrd="1" destOrd="0" presId="urn:microsoft.com/office/officeart/2005/8/layout/process3"/>
    <dgm:cxn modelId="{0C1A974B-52ED-493E-A728-33D62F7F3BFB}" srcId="{B4556CA3-01D1-4618-A993-828921A62AAE}" destId="{9254EC87-19C7-41E4-BB84-F1742193A8E9}" srcOrd="0" destOrd="0" parTransId="{3D6C5109-5974-4176-BFB3-36DD4CA50499}" sibTransId="{F4759C9F-E3C0-4E54-AE1A-36DD33AEC51F}"/>
    <dgm:cxn modelId="{1A275C7D-80D0-4ADD-B270-91ED09788408}" type="presOf" srcId="{9254EC87-19C7-41E4-BB84-F1742193A8E9}" destId="{0355812D-07B1-46EF-8195-CBB7760F3201}" srcOrd="0" destOrd="0" presId="urn:microsoft.com/office/officeart/2005/8/layout/process3"/>
    <dgm:cxn modelId="{F1D11A43-4CAD-4231-82AC-B701F72915B5}" srcId="{B4556CA3-01D1-4618-A993-828921A62AAE}" destId="{40562466-6576-4E39-9BBF-F1DCB8B444BC}" srcOrd="1" destOrd="0" parTransId="{E939DF89-3D62-40AA-9860-9ABA1DF696E1}" sibTransId="{85484630-6FE5-4962-B172-004E90AB2D33}"/>
    <dgm:cxn modelId="{1BDF8697-9507-4569-AC56-7C3CF939DBAB}" type="presOf" srcId="{40562466-6576-4E39-9BBF-F1DCB8B444BC}" destId="{DF4043CF-5488-4E5B-8672-A6116F112D59}" srcOrd="0" destOrd="0" presId="urn:microsoft.com/office/officeart/2005/8/layout/process3"/>
    <dgm:cxn modelId="{D16C242C-C23F-4F7D-90AD-093F0C27D051}" type="presOf" srcId="{85484630-6FE5-4962-B172-004E90AB2D33}" destId="{204B0656-C6C0-4F3F-BD25-03FBADACBCC1}" srcOrd="1" destOrd="0" presId="urn:microsoft.com/office/officeart/2005/8/layout/process3"/>
    <dgm:cxn modelId="{E442DA5B-F734-465B-905A-078D430E22B0}" type="presParOf" srcId="{7FBD67D0-307F-4116-AF3E-E0A7334464D2}" destId="{973A5BD4-8B7E-45A7-8855-0E9E1A97B0E7}" srcOrd="0" destOrd="0" presId="urn:microsoft.com/office/officeart/2005/8/layout/process3"/>
    <dgm:cxn modelId="{5CF06823-763B-4B00-A4B0-C2D57C57324D}" type="presParOf" srcId="{973A5BD4-8B7E-45A7-8855-0E9E1A97B0E7}" destId="{0355812D-07B1-46EF-8195-CBB7760F3201}" srcOrd="0" destOrd="0" presId="urn:microsoft.com/office/officeart/2005/8/layout/process3"/>
    <dgm:cxn modelId="{EE3F7564-3C3A-44FE-BB73-B02364DD1E13}" type="presParOf" srcId="{973A5BD4-8B7E-45A7-8855-0E9E1A97B0E7}" destId="{1094758B-221C-4477-8E98-5ED4F377CA71}" srcOrd="1" destOrd="0" presId="urn:microsoft.com/office/officeart/2005/8/layout/process3"/>
    <dgm:cxn modelId="{C37AB657-6338-4636-A223-0D539CC4D430}" type="presParOf" srcId="{973A5BD4-8B7E-45A7-8855-0E9E1A97B0E7}" destId="{2BC41278-2809-4E9B-A6ED-98D922D2701F}" srcOrd="2" destOrd="0" presId="urn:microsoft.com/office/officeart/2005/8/layout/process3"/>
    <dgm:cxn modelId="{EEB4EBEA-F747-4EE2-B656-0347A2E93F15}" type="presParOf" srcId="{7FBD67D0-307F-4116-AF3E-E0A7334464D2}" destId="{1860188A-9F8E-4C76-94C3-B39552624449}" srcOrd="1" destOrd="0" presId="urn:microsoft.com/office/officeart/2005/8/layout/process3"/>
    <dgm:cxn modelId="{3937BEBC-EEA8-473E-9DBF-6AD08C2907B0}" type="presParOf" srcId="{1860188A-9F8E-4C76-94C3-B39552624449}" destId="{2101732B-8F38-443D-BC8A-B9187BDC34F7}" srcOrd="0" destOrd="0" presId="urn:microsoft.com/office/officeart/2005/8/layout/process3"/>
    <dgm:cxn modelId="{BD982483-3926-4FF3-BBF0-AFA0D5BFAC98}" type="presParOf" srcId="{7FBD67D0-307F-4116-AF3E-E0A7334464D2}" destId="{6BCF1381-DAE6-462D-9463-F6BA37E142F1}" srcOrd="2" destOrd="0" presId="urn:microsoft.com/office/officeart/2005/8/layout/process3"/>
    <dgm:cxn modelId="{BDAC224B-BBDE-4304-AFEE-1B259D6713F3}" type="presParOf" srcId="{6BCF1381-DAE6-462D-9463-F6BA37E142F1}" destId="{DF4043CF-5488-4E5B-8672-A6116F112D59}" srcOrd="0" destOrd="0" presId="urn:microsoft.com/office/officeart/2005/8/layout/process3"/>
    <dgm:cxn modelId="{A73CF6EE-B27D-496E-A230-1515DE24964A}" type="presParOf" srcId="{6BCF1381-DAE6-462D-9463-F6BA37E142F1}" destId="{BDAB7FDB-0874-4E3A-A18B-E17CFE460A93}" srcOrd="1" destOrd="0" presId="urn:microsoft.com/office/officeart/2005/8/layout/process3"/>
    <dgm:cxn modelId="{910A94C9-28E1-4C18-A3DF-93A7B1B68067}" type="presParOf" srcId="{6BCF1381-DAE6-462D-9463-F6BA37E142F1}" destId="{2DA5DBC3-1A6D-4B69-8F88-CFFEE6EF107D}" srcOrd="2" destOrd="0" presId="urn:microsoft.com/office/officeart/2005/8/layout/process3"/>
    <dgm:cxn modelId="{8327C554-F2A3-4FB8-ADCA-4B9D472F7E1F}" type="presParOf" srcId="{7FBD67D0-307F-4116-AF3E-E0A7334464D2}" destId="{E363ADB1-CE8C-40A4-9E58-50EA4E3689CF}" srcOrd="3" destOrd="0" presId="urn:microsoft.com/office/officeart/2005/8/layout/process3"/>
    <dgm:cxn modelId="{D161901B-940D-4421-B3D3-A0A3210508F3}" type="presParOf" srcId="{E363ADB1-CE8C-40A4-9E58-50EA4E3689CF}" destId="{204B0656-C6C0-4F3F-BD25-03FBADACBCC1}" srcOrd="0" destOrd="0" presId="urn:microsoft.com/office/officeart/2005/8/layout/process3"/>
    <dgm:cxn modelId="{0E016597-4865-47DC-A8C6-3A422C244372}" type="presParOf" srcId="{7FBD67D0-307F-4116-AF3E-E0A7334464D2}" destId="{9C418F9B-5733-4BAC-8D82-6749FBA497EA}" srcOrd="4" destOrd="0" presId="urn:microsoft.com/office/officeart/2005/8/layout/process3"/>
    <dgm:cxn modelId="{0059F275-41B7-4784-B6D3-D99D6795F0DC}" type="presParOf" srcId="{9C418F9B-5733-4BAC-8D82-6749FBA497EA}" destId="{D2A686EF-28A6-4404-852E-ADF7C8F8D38B}" srcOrd="0" destOrd="0" presId="urn:microsoft.com/office/officeart/2005/8/layout/process3"/>
    <dgm:cxn modelId="{790F93DA-6466-4AFA-9EA1-42239E5A6D47}" type="presParOf" srcId="{9C418F9B-5733-4BAC-8D82-6749FBA497EA}" destId="{55DBD8A1-7EF5-4B70-8149-1DCA8CD87AC1}" srcOrd="1" destOrd="0" presId="urn:microsoft.com/office/officeart/2005/8/layout/process3"/>
    <dgm:cxn modelId="{89508BCE-709D-4148-9D8A-5FA02149B080}" type="presParOf" srcId="{9C418F9B-5733-4BAC-8D82-6749FBA497EA}" destId="{152F1F6C-2B8E-49BA-8D5F-AEC1D8B1F84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B58EE8-EFD8-48E0-8B0D-D2DE9142A02E}" type="doc">
      <dgm:prSet loTypeId="urn:microsoft.com/office/officeart/2005/8/layout/radial6" loCatId="relationship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E7030EA-BBD6-490B-92A0-F485FD4A97A0}">
      <dgm:prSet phldrT="[Text]"/>
      <dgm:spPr/>
      <dgm:t>
        <a:bodyPr/>
        <a:lstStyle/>
        <a:p>
          <a:r>
            <a:rPr lang="en-ZA" dirty="0" smtClean="0"/>
            <a:t>Workforce Health </a:t>
          </a:r>
          <a:endParaRPr lang="en-US" dirty="0"/>
        </a:p>
      </dgm:t>
    </dgm:pt>
    <dgm:pt modelId="{4E7B4A95-B64C-4988-BC57-69366DBD97DC}" type="parTrans" cxnId="{8525CE2D-C3DD-48A2-BF16-4A9270013F2E}">
      <dgm:prSet/>
      <dgm:spPr/>
      <dgm:t>
        <a:bodyPr/>
        <a:lstStyle/>
        <a:p>
          <a:endParaRPr lang="en-US"/>
        </a:p>
      </dgm:t>
    </dgm:pt>
    <dgm:pt modelId="{AF246586-91EC-4673-B748-277F9B5AB691}" type="sibTrans" cxnId="{8525CE2D-C3DD-48A2-BF16-4A9270013F2E}">
      <dgm:prSet/>
      <dgm:spPr/>
      <dgm:t>
        <a:bodyPr/>
        <a:lstStyle/>
        <a:p>
          <a:endParaRPr lang="en-US"/>
        </a:p>
      </dgm:t>
    </dgm:pt>
    <dgm:pt modelId="{6F4A77BB-EE0B-4EEF-AA07-4637ED5FEE7E}">
      <dgm:prSet phldrT="[Text]" custT="1"/>
      <dgm:spPr/>
      <dgm:t>
        <a:bodyPr/>
        <a:lstStyle/>
        <a:p>
          <a:r>
            <a:rPr lang="en-ZA" sz="1100" b="1" dirty="0" smtClean="0"/>
            <a:t>Employment Data </a:t>
          </a:r>
          <a:endParaRPr lang="en-US" sz="1100" b="1" dirty="0"/>
        </a:p>
      </dgm:t>
    </dgm:pt>
    <dgm:pt modelId="{9714ADD1-0749-44DB-8DA2-DF130C9A2521}" type="parTrans" cxnId="{B2547DC5-EDEA-4FB1-BEDA-788D058DFDB8}">
      <dgm:prSet/>
      <dgm:spPr/>
      <dgm:t>
        <a:bodyPr/>
        <a:lstStyle/>
        <a:p>
          <a:endParaRPr lang="en-US"/>
        </a:p>
      </dgm:t>
    </dgm:pt>
    <dgm:pt modelId="{842F5003-EEBF-4165-A685-C43BC19D529C}" type="sibTrans" cxnId="{B2547DC5-EDEA-4FB1-BEDA-788D058DFDB8}">
      <dgm:prSet/>
      <dgm:spPr/>
      <dgm:t>
        <a:bodyPr/>
        <a:lstStyle/>
        <a:p>
          <a:endParaRPr lang="en-US"/>
        </a:p>
      </dgm:t>
    </dgm:pt>
    <dgm:pt modelId="{E790B595-216D-4C5F-A93C-F6A97A7FA492}">
      <dgm:prSet phldrT="[Text]" custT="1"/>
      <dgm:spPr/>
      <dgm:t>
        <a:bodyPr/>
        <a:lstStyle/>
        <a:p>
          <a:r>
            <a:rPr lang="en-ZA" sz="1100" b="1" dirty="0" smtClean="0"/>
            <a:t>Morbidity &amp; Mortality </a:t>
          </a:r>
          <a:endParaRPr lang="en-US" sz="1100" b="1" dirty="0"/>
        </a:p>
      </dgm:t>
    </dgm:pt>
    <dgm:pt modelId="{A7D7067C-850A-406B-A83D-309E55ED4BD7}" type="parTrans" cxnId="{389CD02D-462F-4A5C-A5A4-0566AC5126B4}">
      <dgm:prSet/>
      <dgm:spPr/>
      <dgm:t>
        <a:bodyPr/>
        <a:lstStyle/>
        <a:p>
          <a:endParaRPr lang="en-US"/>
        </a:p>
      </dgm:t>
    </dgm:pt>
    <dgm:pt modelId="{450BA56F-8D58-4B10-8D3D-DC51F51B0731}" type="sibTrans" cxnId="{389CD02D-462F-4A5C-A5A4-0566AC5126B4}">
      <dgm:prSet/>
      <dgm:spPr/>
      <dgm:t>
        <a:bodyPr/>
        <a:lstStyle/>
        <a:p>
          <a:endParaRPr lang="en-US"/>
        </a:p>
      </dgm:t>
    </dgm:pt>
    <dgm:pt modelId="{EA12F72E-8FA9-4CED-9653-20FD7CE18D5D}">
      <dgm:prSet phldrT="[Text]" custT="1"/>
      <dgm:spPr/>
      <dgm:t>
        <a:bodyPr/>
        <a:lstStyle/>
        <a:p>
          <a:r>
            <a:rPr lang="en-ZA" sz="1100" b="1" dirty="0" smtClean="0"/>
            <a:t>Wellness/  Disease management  </a:t>
          </a:r>
          <a:endParaRPr lang="en-US" sz="1100" b="1" dirty="0"/>
        </a:p>
      </dgm:t>
    </dgm:pt>
    <dgm:pt modelId="{D9ED3A04-7ED6-412A-AAB4-FE7FEEAEC557}" type="parTrans" cxnId="{511E9487-8635-47EE-BDAD-1F2D37CB477A}">
      <dgm:prSet/>
      <dgm:spPr/>
      <dgm:t>
        <a:bodyPr/>
        <a:lstStyle/>
        <a:p>
          <a:endParaRPr lang="en-US"/>
        </a:p>
      </dgm:t>
    </dgm:pt>
    <dgm:pt modelId="{9E81310D-F885-43E4-B16D-0434B97BE7FE}" type="sibTrans" cxnId="{511E9487-8635-47EE-BDAD-1F2D37CB477A}">
      <dgm:prSet/>
      <dgm:spPr/>
      <dgm:t>
        <a:bodyPr/>
        <a:lstStyle/>
        <a:p>
          <a:endParaRPr lang="en-US"/>
        </a:p>
      </dgm:t>
    </dgm:pt>
    <dgm:pt modelId="{806646E9-6EB9-4504-8EBC-D62183EA0680}">
      <dgm:prSet phldrT="[Text]" custT="1"/>
      <dgm:spPr/>
      <dgm:t>
        <a:bodyPr/>
        <a:lstStyle/>
        <a:p>
          <a:r>
            <a:rPr lang="en-ZA" sz="1100" b="1" dirty="0" smtClean="0"/>
            <a:t>Occupational Health </a:t>
          </a:r>
          <a:endParaRPr lang="en-US" sz="1100" b="1" dirty="0"/>
        </a:p>
      </dgm:t>
    </dgm:pt>
    <dgm:pt modelId="{92782E9D-99F3-4013-99CE-733ED0DA96B9}" type="parTrans" cxnId="{BA6D6FCB-EB11-47D8-A9D9-5C6CD061DD0A}">
      <dgm:prSet/>
      <dgm:spPr/>
      <dgm:t>
        <a:bodyPr/>
        <a:lstStyle/>
        <a:p>
          <a:endParaRPr lang="en-US"/>
        </a:p>
      </dgm:t>
    </dgm:pt>
    <dgm:pt modelId="{5423CE9F-95F7-4766-AAC1-6EDC64E719DA}" type="sibTrans" cxnId="{BA6D6FCB-EB11-47D8-A9D9-5C6CD061DD0A}">
      <dgm:prSet/>
      <dgm:spPr/>
      <dgm:t>
        <a:bodyPr/>
        <a:lstStyle/>
        <a:p>
          <a:endParaRPr lang="en-US"/>
        </a:p>
      </dgm:t>
    </dgm:pt>
    <dgm:pt modelId="{A94B56DE-908D-40EA-9887-6662454D4D16}" type="pres">
      <dgm:prSet presAssocID="{98B58EE8-EFD8-48E0-8B0D-D2DE9142A0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A1F2CD-992B-4F74-92F5-41584B02F267}" type="pres">
      <dgm:prSet presAssocID="{9E7030EA-BBD6-490B-92A0-F485FD4A97A0}" presName="centerShape" presStyleLbl="node0" presStyleIdx="0" presStyleCnt="1"/>
      <dgm:spPr/>
      <dgm:t>
        <a:bodyPr/>
        <a:lstStyle/>
        <a:p>
          <a:endParaRPr lang="en-US"/>
        </a:p>
      </dgm:t>
    </dgm:pt>
    <dgm:pt modelId="{4ED24BA4-752F-484B-A6E9-C4CE6EFB1B09}" type="pres">
      <dgm:prSet presAssocID="{6F4A77BB-EE0B-4EEF-AA07-4637ED5FEE7E}" presName="node" presStyleLbl="node1" presStyleIdx="0" presStyleCnt="4" custScaleX="130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DA098-D977-42B5-9B80-AD104177D405}" type="pres">
      <dgm:prSet presAssocID="{6F4A77BB-EE0B-4EEF-AA07-4637ED5FEE7E}" presName="dummy" presStyleCnt="0"/>
      <dgm:spPr/>
    </dgm:pt>
    <dgm:pt modelId="{C7F4B3FE-0642-4655-A0AA-3063C77611B4}" type="pres">
      <dgm:prSet presAssocID="{842F5003-EEBF-4165-A685-C43BC19D529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C005315B-5D4C-4508-8127-EEF246857B8E}" type="pres">
      <dgm:prSet presAssocID="{E790B595-216D-4C5F-A93C-F6A97A7FA492}" presName="node" presStyleLbl="node1" presStyleIdx="1" presStyleCnt="4" custScaleX="1296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4E9FA-9041-4666-B659-AAAC5B7EFB93}" type="pres">
      <dgm:prSet presAssocID="{E790B595-216D-4C5F-A93C-F6A97A7FA492}" presName="dummy" presStyleCnt="0"/>
      <dgm:spPr/>
    </dgm:pt>
    <dgm:pt modelId="{22D91B32-40CD-4C0D-94DB-4D0B874D71F8}" type="pres">
      <dgm:prSet presAssocID="{450BA56F-8D58-4B10-8D3D-DC51F51B073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1BFEA61-D5DA-42AE-80C7-BB0AE1DB192A}" type="pres">
      <dgm:prSet presAssocID="{EA12F72E-8FA9-4CED-9653-20FD7CE18D5D}" presName="node" presStyleLbl="node1" presStyleIdx="2" presStyleCnt="4" custScaleX="1287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15085-4110-4DB1-A7BA-5E52C086A00A}" type="pres">
      <dgm:prSet presAssocID="{EA12F72E-8FA9-4CED-9653-20FD7CE18D5D}" presName="dummy" presStyleCnt="0"/>
      <dgm:spPr/>
    </dgm:pt>
    <dgm:pt modelId="{7217F308-6F6F-4E9A-ABFA-9D029C877E3D}" type="pres">
      <dgm:prSet presAssocID="{9E81310D-F885-43E4-B16D-0434B97BE7F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7583D29-A6C7-48B4-9D92-1596D203085F}" type="pres">
      <dgm:prSet presAssocID="{806646E9-6EB9-4504-8EBC-D62183EA0680}" presName="node" presStyleLbl="node1" presStyleIdx="3" presStyleCnt="4" custScaleX="142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C8EA6-1DCE-4F5E-ABC1-AFBE7E89CB0E}" type="pres">
      <dgm:prSet presAssocID="{806646E9-6EB9-4504-8EBC-D62183EA0680}" presName="dummy" presStyleCnt="0"/>
      <dgm:spPr/>
    </dgm:pt>
    <dgm:pt modelId="{0C9C2983-28F6-4089-9B9D-49FCB538CCBB}" type="pres">
      <dgm:prSet presAssocID="{5423CE9F-95F7-4766-AAC1-6EDC64E719DA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511E9487-8635-47EE-BDAD-1F2D37CB477A}" srcId="{9E7030EA-BBD6-490B-92A0-F485FD4A97A0}" destId="{EA12F72E-8FA9-4CED-9653-20FD7CE18D5D}" srcOrd="2" destOrd="0" parTransId="{D9ED3A04-7ED6-412A-AAB4-FE7FEEAEC557}" sibTransId="{9E81310D-F885-43E4-B16D-0434B97BE7FE}"/>
    <dgm:cxn modelId="{389CD02D-462F-4A5C-A5A4-0566AC5126B4}" srcId="{9E7030EA-BBD6-490B-92A0-F485FD4A97A0}" destId="{E790B595-216D-4C5F-A93C-F6A97A7FA492}" srcOrd="1" destOrd="0" parTransId="{A7D7067C-850A-406B-A83D-309E55ED4BD7}" sibTransId="{450BA56F-8D58-4B10-8D3D-DC51F51B0731}"/>
    <dgm:cxn modelId="{433B3F9E-69D9-4CDA-976A-504D62286D4E}" type="presOf" srcId="{842F5003-EEBF-4165-A685-C43BC19D529C}" destId="{C7F4B3FE-0642-4655-A0AA-3063C77611B4}" srcOrd="0" destOrd="0" presId="urn:microsoft.com/office/officeart/2005/8/layout/radial6"/>
    <dgm:cxn modelId="{4E749475-1330-4FAA-A37F-159303D7220C}" type="presOf" srcId="{9E7030EA-BBD6-490B-92A0-F485FD4A97A0}" destId="{4CA1F2CD-992B-4F74-92F5-41584B02F267}" srcOrd="0" destOrd="0" presId="urn:microsoft.com/office/officeart/2005/8/layout/radial6"/>
    <dgm:cxn modelId="{5FA5B35B-71DC-4876-A269-5F72CEF6DFA2}" type="presOf" srcId="{806646E9-6EB9-4504-8EBC-D62183EA0680}" destId="{27583D29-A6C7-48B4-9D92-1596D203085F}" srcOrd="0" destOrd="0" presId="urn:microsoft.com/office/officeart/2005/8/layout/radial6"/>
    <dgm:cxn modelId="{5457DAB0-BBCD-4AFD-8AA1-283302D65835}" type="presOf" srcId="{E790B595-216D-4C5F-A93C-F6A97A7FA492}" destId="{C005315B-5D4C-4508-8127-EEF246857B8E}" srcOrd="0" destOrd="0" presId="urn:microsoft.com/office/officeart/2005/8/layout/radial6"/>
    <dgm:cxn modelId="{BA6D6FCB-EB11-47D8-A9D9-5C6CD061DD0A}" srcId="{9E7030EA-BBD6-490B-92A0-F485FD4A97A0}" destId="{806646E9-6EB9-4504-8EBC-D62183EA0680}" srcOrd="3" destOrd="0" parTransId="{92782E9D-99F3-4013-99CE-733ED0DA96B9}" sibTransId="{5423CE9F-95F7-4766-AAC1-6EDC64E719DA}"/>
    <dgm:cxn modelId="{C8F99266-5B57-40A9-86BC-AB2BC3F18E62}" type="presOf" srcId="{5423CE9F-95F7-4766-AAC1-6EDC64E719DA}" destId="{0C9C2983-28F6-4089-9B9D-49FCB538CCBB}" srcOrd="0" destOrd="0" presId="urn:microsoft.com/office/officeart/2005/8/layout/radial6"/>
    <dgm:cxn modelId="{AB0C61EE-3089-4C56-9E94-C381F1B995C1}" type="presOf" srcId="{EA12F72E-8FA9-4CED-9653-20FD7CE18D5D}" destId="{21BFEA61-D5DA-42AE-80C7-BB0AE1DB192A}" srcOrd="0" destOrd="0" presId="urn:microsoft.com/office/officeart/2005/8/layout/radial6"/>
    <dgm:cxn modelId="{8525CE2D-C3DD-48A2-BF16-4A9270013F2E}" srcId="{98B58EE8-EFD8-48E0-8B0D-D2DE9142A02E}" destId="{9E7030EA-BBD6-490B-92A0-F485FD4A97A0}" srcOrd="0" destOrd="0" parTransId="{4E7B4A95-B64C-4988-BC57-69366DBD97DC}" sibTransId="{AF246586-91EC-4673-B748-277F9B5AB691}"/>
    <dgm:cxn modelId="{7E64B7C5-B11C-48BD-8841-6B73D3C0EFED}" type="presOf" srcId="{9E81310D-F885-43E4-B16D-0434B97BE7FE}" destId="{7217F308-6F6F-4E9A-ABFA-9D029C877E3D}" srcOrd="0" destOrd="0" presId="urn:microsoft.com/office/officeart/2005/8/layout/radial6"/>
    <dgm:cxn modelId="{281B415D-8EF9-4FC6-A415-6D726F95C9FF}" type="presOf" srcId="{98B58EE8-EFD8-48E0-8B0D-D2DE9142A02E}" destId="{A94B56DE-908D-40EA-9887-6662454D4D16}" srcOrd="0" destOrd="0" presId="urn:microsoft.com/office/officeart/2005/8/layout/radial6"/>
    <dgm:cxn modelId="{B2547DC5-EDEA-4FB1-BEDA-788D058DFDB8}" srcId="{9E7030EA-BBD6-490B-92A0-F485FD4A97A0}" destId="{6F4A77BB-EE0B-4EEF-AA07-4637ED5FEE7E}" srcOrd="0" destOrd="0" parTransId="{9714ADD1-0749-44DB-8DA2-DF130C9A2521}" sibTransId="{842F5003-EEBF-4165-A685-C43BC19D529C}"/>
    <dgm:cxn modelId="{C9BA2753-C865-4C2F-AC40-A68B6B344FFA}" type="presOf" srcId="{450BA56F-8D58-4B10-8D3D-DC51F51B0731}" destId="{22D91B32-40CD-4C0D-94DB-4D0B874D71F8}" srcOrd="0" destOrd="0" presId="urn:microsoft.com/office/officeart/2005/8/layout/radial6"/>
    <dgm:cxn modelId="{E1278FD2-AFCA-4AE4-8C87-C39AE465F4B5}" type="presOf" srcId="{6F4A77BB-EE0B-4EEF-AA07-4637ED5FEE7E}" destId="{4ED24BA4-752F-484B-A6E9-C4CE6EFB1B09}" srcOrd="0" destOrd="0" presId="urn:microsoft.com/office/officeart/2005/8/layout/radial6"/>
    <dgm:cxn modelId="{2D80A65C-58A5-4866-A632-F3B532B88972}" type="presParOf" srcId="{A94B56DE-908D-40EA-9887-6662454D4D16}" destId="{4CA1F2CD-992B-4F74-92F5-41584B02F267}" srcOrd="0" destOrd="0" presId="urn:microsoft.com/office/officeart/2005/8/layout/radial6"/>
    <dgm:cxn modelId="{DEA84ABC-5085-4196-8CEC-87310C4598D3}" type="presParOf" srcId="{A94B56DE-908D-40EA-9887-6662454D4D16}" destId="{4ED24BA4-752F-484B-A6E9-C4CE6EFB1B09}" srcOrd="1" destOrd="0" presId="urn:microsoft.com/office/officeart/2005/8/layout/radial6"/>
    <dgm:cxn modelId="{90F3C24D-E26B-40D4-AFAC-AF6C44EDC56E}" type="presParOf" srcId="{A94B56DE-908D-40EA-9887-6662454D4D16}" destId="{055DA098-D977-42B5-9B80-AD104177D405}" srcOrd="2" destOrd="0" presId="urn:microsoft.com/office/officeart/2005/8/layout/radial6"/>
    <dgm:cxn modelId="{C10CF2BA-FAA1-4ADA-9B65-656A3FFDF9AC}" type="presParOf" srcId="{A94B56DE-908D-40EA-9887-6662454D4D16}" destId="{C7F4B3FE-0642-4655-A0AA-3063C77611B4}" srcOrd="3" destOrd="0" presId="urn:microsoft.com/office/officeart/2005/8/layout/radial6"/>
    <dgm:cxn modelId="{D0808DD3-1E0D-4FDD-9532-53012275E544}" type="presParOf" srcId="{A94B56DE-908D-40EA-9887-6662454D4D16}" destId="{C005315B-5D4C-4508-8127-EEF246857B8E}" srcOrd="4" destOrd="0" presId="urn:microsoft.com/office/officeart/2005/8/layout/radial6"/>
    <dgm:cxn modelId="{041C171F-6644-4059-B10B-BE335CAA703D}" type="presParOf" srcId="{A94B56DE-908D-40EA-9887-6662454D4D16}" destId="{6BF4E9FA-9041-4666-B659-AAAC5B7EFB93}" srcOrd="5" destOrd="0" presId="urn:microsoft.com/office/officeart/2005/8/layout/radial6"/>
    <dgm:cxn modelId="{FCD18222-CB87-45A7-96A2-225E52A569B0}" type="presParOf" srcId="{A94B56DE-908D-40EA-9887-6662454D4D16}" destId="{22D91B32-40CD-4C0D-94DB-4D0B874D71F8}" srcOrd="6" destOrd="0" presId="urn:microsoft.com/office/officeart/2005/8/layout/radial6"/>
    <dgm:cxn modelId="{EE5B2DA6-76F9-44D0-BD08-60CBFE1DB57D}" type="presParOf" srcId="{A94B56DE-908D-40EA-9887-6662454D4D16}" destId="{21BFEA61-D5DA-42AE-80C7-BB0AE1DB192A}" srcOrd="7" destOrd="0" presId="urn:microsoft.com/office/officeart/2005/8/layout/radial6"/>
    <dgm:cxn modelId="{96DA5F63-78BC-45E0-B08D-BACA27F82E79}" type="presParOf" srcId="{A94B56DE-908D-40EA-9887-6662454D4D16}" destId="{20715085-4110-4DB1-A7BA-5E52C086A00A}" srcOrd="8" destOrd="0" presId="urn:microsoft.com/office/officeart/2005/8/layout/radial6"/>
    <dgm:cxn modelId="{9021B941-965F-40B0-88EA-89B0BE94CE69}" type="presParOf" srcId="{A94B56DE-908D-40EA-9887-6662454D4D16}" destId="{7217F308-6F6F-4E9A-ABFA-9D029C877E3D}" srcOrd="9" destOrd="0" presId="urn:microsoft.com/office/officeart/2005/8/layout/radial6"/>
    <dgm:cxn modelId="{44350A61-62B0-47D9-971F-05F7FDC8DEBE}" type="presParOf" srcId="{A94B56DE-908D-40EA-9887-6662454D4D16}" destId="{27583D29-A6C7-48B4-9D92-1596D203085F}" srcOrd="10" destOrd="0" presId="urn:microsoft.com/office/officeart/2005/8/layout/radial6"/>
    <dgm:cxn modelId="{69F13E26-E355-461A-B124-42E63CB3E847}" type="presParOf" srcId="{A94B56DE-908D-40EA-9887-6662454D4D16}" destId="{BEDC8EA6-1DCE-4F5E-ABC1-AFBE7E89CB0E}" srcOrd="11" destOrd="0" presId="urn:microsoft.com/office/officeart/2005/8/layout/radial6"/>
    <dgm:cxn modelId="{4BD844F5-E951-455B-AA02-707ADAE6681C}" type="presParOf" srcId="{A94B56DE-908D-40EA-9887-6662454D4D16}" destId="{0C9C2983-28F6-4089-9B9D-49FCB538CCB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E469A3-AE08-4479-A04C-411A28BB2D13}">
      <dsp:nvSpPr>
        <dsp:cNvPr id="0" name=""/>
        <dsp:cNvSpPr/>
      </dsp:nvSpPr>
      <dsp:spPr>
        <a:xfrm>
          <a:off x="981524" y="1180688"/>
          <a:ext cx="1839515" cy="91717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$$(4.2% of GDP)</a:t>
          </a:r>
          <a:endParaRPr lang="en-US" sz="1400" kern="1200" dirty="0"/>
        </a:p>
      </dsp:txBody>
      <dsp:txXfrm>
        <a:off x="1275847" y="1180688"/>
        <a:ext cx="1545193" cy="917174"/>
      </dsp:txXfrm>
    </dsp:sp>
    <dsp:sp modelId="{5F3E3EF6-C93E-41D1-A2E7-BC3C8891DA6C}">
      <dsp:nvSpPr>
        <dsp:cNvPr id="0" name=""/>
        <dsp:cNvSpPr/>
      </dsp:nvSpPr>
      <dsp:spPr>
        <a:xfrm>
          <a:off x="981524" y="2097863"/>
          <a:ext cx="1839515" cy="122695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R2,766.00 per capita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R103 billion</a:t>
          </a:r>
          <a:endParaRPr lang="en-US" sz="1400" b="1" kern="1200" dirty="0"/>
        </a:p>
      </dsp:txBody>
      <dsp:txXfrm>
        <a:off x="1275847" y="2097863"/>
        <a:ext cx="1545193" cy="1226956"/>
      </dsp:txXfrm>
    </dsp:sp>
    <dsp:sp modelId="{57A78602-2B64-4EBF-B1DE-BB8EFCCDB5BD}">
      <dsp:nvSpPr>
        <dsp:cNvPr id="0" name=""/>
        <dsp:cNvSpPr/>
      </dsp:nvSpPr>
      <dsp:spPr>
        <a:xfrm>
          <a:off x="0" y="647621"/>
          <a:ext cx="1434993" cy="122634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PUBLIC </a:t>
          </a:r>
          <a:r>
            <a:rPr lang="en-ZA" sz="1200" b="1" kern="1200" dirty="0" smtClean="0"/>
            <a:t> </a:t>
          </a:r>
          <a:endParaRPr lang="en-US" sz="1200" b="1" kern="1200" dirty="0"/>
        </a:p>
      </dsp:txBody>
      <dsp:txXfrm>
        <a:off x="0" y="647621"/>
        <a:ext cx="1434993" cy="1226343"/>
      </dsp:txXfrm>
    </dsp:sp>
    <dsp:sp modelId="{55DECF32-4276-41E9-9B6E-56B733300318}">
      <dsp:nvSpPr>
        <dsp:cNvPr id="0" name=""/>
        <dsp:cNvSpPr/>
      </dsp:nvSpPr>
      <dsp:spPr>
        <a:xfrm>
          <a:off x="4256034" y="1180688"/>
          <a:ext cx="1839515" cy="89591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kern="1200" dirty="0" smtClean="0"/>
            <a:t> $$$$$$$$$$$$$$ (4.1% of GDP)</a:t>
          </a:r>
          <a:endParaRPr lang="en-US" sz="1200" i="1" kern="1200" dirty="0"/>
        </a:p>
      </dsp:txBody>
      <dsp:txXfrm>
        <a:off x="4550356" y="1180688"/>
        <a:ext cx="1545193" cy="895911"/>
      </dsp:txXfrm>
    </dsp:sp>
    <dsp:sp modelId="{F4E712E6-3C46-4FC6-9A9F-C1358D8B510A}">
      <dsp:nvSpPr>
        <dsp:cNvPr id="0" name=""/>
        <dsp:cNvSpPr/>
      </dsp:nvSpPr>
      <dsp:spPr>
        <a:xfrm>
          <a:off x="4256034" y="2076600"/>
          <a:ext cx="1839515" cy="122695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0" kern="1200" dirty="0" smtClean="0"/>
            <a:t>R11,150.00 per capita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400" b="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R113.1 billion </a:t>
          </a:r>
          <a:r>
            <a:rPr lang="en-ZA" sz="1000" b="0" kern="1200" dirty="0" smtClean="0"/>
            <a:t>(R90 billion + OOP)  </a:t>
          </a:r>
          <a:endParaRPr lang="en-US" sz="1000" b="0" kern="1200" dirty="0"/>
        </a:p>
      </dsp:txBody>
      <dsp:txXfrm>
        <a:off x="4550356" y="2076600"/>
        <a:ext cx="1545193" cy="1226956"/>
      </dsp:txXfrm>
    </dsp:sp>
    <dsp:sp modelId="{4FFE22AE-C7D8-4D9C-8988-0EC1452569FC}">
      <dsp:nvSpPr>
        <dsp:cNvPr id="0" name=""/>
        <dsp:cNvSpPr/>
      </dsp:nvSpPr>
      <dsp:spPr>
        <a:xfrm>
          <a:off x="3274959" y="690151"/>
          <a:ext cx="1451071" cy="122634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PRIVATE </a:t>
          </a:r>
          <a:endParaRPr lang="en-US" sz="1600" b="1" kern="1200" dirty="0"/>
        </a:p>
      </dsp:txBody>
      <dsp:txXfrm>
        <a:off x="3274959" y="690151"/>
        <a:ext cx="1451071" cy="12263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9F9C47-42E6-4A54-BC57-B0D01C5A44D6}">
      <dsp:nvSpPr>
        <dsp:cNvPr id="0" name=""/>
        <dsp:cNvSpPr/>
      </dsp:nvSpPr>
      <dsp:spPr>
        <a:xfrm rot="21300000">
          <a:off x="15500" y="1252046"/>
          <a:ext cx="6975854" cy="660273"/>
        </a:xfrm>
        <a:prstGeom prst="mathMin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99BD333-74C4-4F8C-A398-B0BF60AE63BF}">
      <dsp:nvSpPr>
        <dsp:cNvPr id="0" name=""/>
        <dsp:cNvSpPr/>
      </dsp:nvSpPr>
      <dsp:spPr>
        <a:xfrm rot="10800000">
          <a:off x="681339" y="1898620"/>
          <a:ext cx="2102056" cy="1265746"/>
        </a:xfrm>
        <a:prstGeom prst="down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BA70470-0243-4505-BE33-3CEB12DE9A56}">
      <dsp:nvSpPr>
        <dsp:cNvPr id="0" name=""/>
        <dsp:cNvSpPr/>
      </dsp:nvSpPr>
      <dsp:spPr>
        <a:xfrm>
          <a:off x="4011352" y="0"/>
          <a:ext cx="2242193" cy="1329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kern="1200" dirty="0" smtClean="0"/>
            <a:t>Comprehensive &amp; integrated workplace programmes  </a:t>
          </a:r>
          <a:endParaRPr lang="en-US" sz="1900" kern="1200" dirty="0"/>
        </a:p>
      </dsp:txBody>
      <dsp:txXfrm>
        <a:off x="4011352" y="0"/>
        <a:ext cx="2242193" cy="1329034"/>
      </dsp:txXfrm>
    </dsp:sp>
    <dsp:sp modelId="{C510134E-F4C3-4638-8B67-146FA3AADDFA}">
      <dsp:nvSpPr>
        <dsp:cNvPr id="0" name=""/>
        <dsp:cNvSpPr/>
      </dsp:nvSpPr>
      <dsp:spPr>
        <a:xfrm>
          <a:off x="4223459" y="1591550"/>
          <a:ext cx="2102056" cy="1265746"/>
        </a:xfrm>
        <a:prstGeom prst="up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4C5D21-BF51-4D1A-8BD1-D5332FBDD86A}">
      <dsp:nvSpPr>
        <dsp:cNvPr id="0" name=""/>
        <dsp:cNvSpPr/>
      </dsp:nvSpPr>
      <dsp:spPr>
        <a:xfrm>
          <a:off x="849006" y="49057"/>
          <a:ext cx="2242193" cy="1329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kern="1200" dirty="0" smtClean="0"/>
            <a:t>Health Insurance Market (Private/Social Insurance) </a:t>
          </a:r>
          <a:endParaRPr lang="en-US" sz="1900" kern="1200" dirty="0"/>
        </a:p>
      </dsp:txBody>
      <dsp:txXfrm>
        <a:off x="849006" y="49057"/>
        <a:ext cx="2242193" cy="13290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94758B-221C-4477-8E98-5ED4F377CA71}">
      <dsp:nvSpPr>
        <dsp:cNvPr id="0" name=""/>
        <dsp:cNvSpPr/>
      </dsp:nvSpPr>
      <dsp:spPr>
        <a:xfrm>
          <a:off x="3031" y="1257661"/>
          <a:ext cx="1378565" cy="950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Inputs </a:t>
          </a:r>
          <a:endParaRPr lang="en-US" sz="2200" kern="1200" dirty="0"/>
        </a:p>
      </dsp:txBody>
      <dsp:txXfrm>
        <a:off x="3031" y="1257661"/>
        <a:ext cx="1378565" cy="551426"/>
      </dsp:txXfrm>
    </dsp:sp>
    <dsp:sp modelId="{2BC41278-2809-4E9B-A6ED-98D922D2701F}">
      <dsp:nvSpPr>
        <dsp:cNvPr id="0" name=""/>
        <dsp:cNvSpPr/>
      </dsp:nvSpPr>
      <dsp:spPr>
        <a:xfrm>
          <a:off x="285388" y="1809087"/>
          <a:ext cx="1378565" cy="126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0188A-9F8E-4C76-94C3-B39552624449}">
      <dsp:nvSpPr>
        <dsp:cNvPr id="0" name=""/>
        <dsp:cNvSpPr/>
      </dsp:nvSpPr>
      <dsp:spPr>
        <a:xfrm>
          <a:off x="1590582" y="1361763"/>
          <a:ext cx="443049" cy="34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590582" y="1361763"/>
        <a:ext cx="443049" cy="343222"/>
      </dsp:txXfrm>
    </dsp:sp>
    <dsp:sp modelId="{BDAB7FDB-0874-4E3A-A18B-E17CFE460A93}">
      <dsp:nvSpPr>
        <dsp:cNvPr id="0" name=""/>
        <dsp:cNvSpPr/>
      </dsp:nvSpPr>
      <dsp:spPr>
        <a:xfrm>
          <a:off x="2217539" y="1257661"/>
          <a:ext cx="1378565" cy="950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Process </a:t>
          </a:r>
          <a:endParaRPr lang="en-US" sz="2200" kern="1200" dirty="0"/>
        </a:p>
      </dsp:txBody>
      <dsp:txXfrm>
        <a:off x="2217539" y="1257661"/>
        <a:ext cx="1378565" cy="551426"/>
      </dsp:txXfrm>
    </dsp:sp>
    <dsp:sp modelId="{2DA5DBC3-1A6D-4B69-8F88-CFFEE6EF107D}">
      <dsp:nvSpPr>
        <dsp:cNvPr id="0" name=""/>
        <dsp:cNvSpPr/>
      </dsp:nvSpPr>
      <dsp:spPr>
        <a:xfrm>
          <a:off x="2499895" y="1809087"/>
          <a:ext cx="1378565" cy="126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63ADB1-CE8C-40A4-9E58-50EA4E3689CF}">
      <dsp:nvSpPr>
        <dsp:cNvPr id="0" name=""/>
        <dsp:cNvSpPr/>
      </dsp:nvSpPr>
      <dsp:spPr>
        <a:xfrm>
          <a:off x="3805089" y="1361763"/>
          <a:ext cx="443049" cy="34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805089" y="1361763"/>
        <a:ext cx="443049" cy="343222"/>
      </dsp:txXfrm>
    </dsp:sp>
    <dsp:sp modelId="{55DBD8A1-7EF5-4B70-8149-1DCA8CD87AC1}">
      <dsp:nvSpPr>
        <dsp:cNvPr id="0" name=""/>
        <dsp:cNvSpPr/>
      </dsp:nvSpPr>
      <dsp:spPr>
        <a:xfrm>
          <a:off x="4432046" y="1257661"/>
          <a:ext cx="1378565" cy="950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kern="1200" dirty="0" smtClean="0"/>
            <a:t>Outputs </a:t>
          </a:r>
          <a:endParaRPr lang="en-US" sz="2200" kern="1200" dirty="0"/>
        </a:p>
      </dsp:txBody>
      <dsp:txXfrm>
        <a:off x="4432046" y="1257661"/>
        <a:ext cx="1378565" cy="551426"/>
      </dsp:txXfrm>
    </dsp:sp>
    <dsp:sp modelId="{152F1F6C-2B8E-49BA-8D5F-AEC1D8B1F84F}">
      <dsp:nvSpPr>
        <dsp:cNvPr id="0" name=""/>
        <dsp:cNvSpPr/>
      </dsp:nvSpPr>
      <dsp:spPr>
        <a:xfrm>
          <a:off x="4714402" y="1809087"/>
          <a:ext cx="1378565" cy="126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9C2983-28F6-4089-9B9D-49FCB538CCBB}">
      <dsp:nvSpPr>
        <dsp:cNvPr id="0" name=""/>
        <dsp:cNvSpPr/>
      </dsp:nvSpPr>
      <dsp:spPr>
        <a:xfrm>
          <a:off x="1517014" y="469285"/>
          <a:ext cx="3125428" cy="31254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17F308-6F6F-4E9A-ABFA-9D029C877E3D}">
      <dsp:nvSpPr>
        <dsp:cNvPr id="0" name=""/>
        <dsp:cNvSpPr/>
      </dsp:nvSpPr>
      <dsp:spPr>
        <a:xfrm>
          <a:off x="1517014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D91B32-40CD-4C0D-94DB-4D0B874D71F8}">
      <dsp:nvSpPr>
        <dsp:cNvPr id="0" name=""/>
        <dsp:cNvSpPr/>
      </dsp:nvSpPr>
      <dsp:spPr>
        <a:xfrm>
          <a:off x="1517014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7F4B3FE-0642-4655-A0AA-3063C77611B4}">
      <dsp:nvSpPr>
        <dsp:cNvPr id="0" name=""/>
        <dsp:cNvSpPr/>
      </dsp:nvSpPr>
      <dsp:spPr>
        <a:xfrm>
          <a:off x="1517014" y="469285"/>
          <a:ext cx="3125428" cy="31254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A1F2CD-992B-4F74-92F5-41584B02F267}">
      <dsp:nvSpPr>
        <dsp:cNvPr id="0" name=""/>
        <dsp:cNvSpPr/>
      </dsp:nvSpPr>
      <dsp:spPr>
        <a:xfrm>
          <a:off x="2360144" y="1312416"/>
          <a:ext cx="1439167" cy="143916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Workforce Health </a:t>
          </a:r>
          <a:endParaRPr lang="en-US" sz="1600" kern="1200" dirty="0"/>
        </a:p>
      </dsp:txBody>
      <dsp:txXfrm>
        <a:off x="2360144" y="1312416"/>
        <a:ext cx="1439167" cy="1439167"/>
      </dsp:txXfrm>
    </dsp:sp>
    <dsp:sp modelId="{4ED24BA4-752F-484B-A6E9-C4CE6EFB1B09}">
      <dsp:nvSpPr>
        <dsp:cNvPr id="0" name=""/>
        <dsp:cNvSpPr/>
      </dsp:nvSpPr>
      <dsp:spPr>
        <a:xfrm>
          <a:off x="2420509" y="1843"/>
          <a:ext cx="1318437" cy="10074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/>
            <a:t>Employment Data </a:t>
          </a:r>
          <a:endParaRPr lang="en-US" sz="1100" b="1" kern="1200" dirty="0"/>
        </a:p>
      </dsp:txBody>
      <dsp:txXfrm>
        <a:off x="2420509" y="1843"/>
        <a:ext cx="1318437" cy="1007417"/>
      </dsp:txXfrm>
    </dsp:sp>
    <dsp:sp modelId="{C005315B-5D4C-4508-8127-EEF246857B8E}">
      <dsp:nvSpPr>
        <dsp:cNvPr id="0" name=""/>
        <dsp:cNvSpPr/>
      </dsp:nvSpPr>
      <dsp:spPr>
        <a:xfrm>
          <a:off x="3952946" y="1528291"/>
          <a:ext cx="1306459" cy="10074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/>
            <a:t>Morbidity &amp; Mortality </a:t>
          </a:r>
          <a:endParaRPr lang="en-US" sz="1100" b="1" kern="1200" dirty="0"/>
        </a:p>
      </dsp:txBody>
      <dsp:txXfrm>
        <a:off x="3952946" y="1528291"/>
        <a:ext cx="1306459" cy="1007417"/>
      </dsp:txXfrm>
    </dsp:sp>
    <dsp:sp modelId="{21BFEA61-D5DA-42AE-80C7-BB0AE1DB192A}">
      <dsp:nvSpPr>
        <dsp:cNvPr id="0" name=""/>
        <dsp:cNvSpPr/>
      </dsp:nvSpPr>
      <dsp:spPr>
        <a:xfrm>
          <a:off x="2431314" y="3054738"/>
          <a:ext cx="1296828" cy="10074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/>
            <a:t>Wellness/  Disease management  </a:t>
          </a:r>
          <a:endParaRPr lang="en-US" sz="1100" b="1" kern="1200" dirty="0"/>
        </a:p>
      </dsp:txBody>
      <dsp:txXfrm>
        <a:off x="2431314" y="3054738"/>
        <a:ext cx="1296828" cy="1007417"/>
      </dsp:txXfrm>
    </dsp:sp>
    <dsp:sp modelId="{27583D29-A6C7-48B4-9D92-1596D203085F}">
      <dsp:nvSpPr>
        <dsp:cNvPr id="0" name=""/>
        <dsp:cNvSpPr/>
      </dsp:nvSpPr>
      <dsp:spPr>
        <a:xfrm>
          <a:off x="836594" y="1528291"/>
          <a:ext cx="1433373" cy="100741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/>
            <a:t>Occupational Health </a:t>
          </a:r>
          <a:endParaRPr lang="en-US" sz="1100" b="1" kern="1200" dirty="0"/>
        </a:p>
      </dsp:txBody>
      <dsp:txXfrm>
        <a:off x="836594" y="1528291"/>
        <a:ext cx="1433373" cy="1007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693" cy="497444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092" y="0"/>
            <a:ext cx="2951693" cy="497444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pPr>
              <a:defRPr/>
            </a:pPr>
            <a:fld id="{9C932AF8-5E61-46E9-B67F-964B156CA2F6}" type="datetimeFigureOut">
              <a:rPr lang="en-US"/>
              <a:pPr>
                <a:defRPr/>
              </a:pPr>
              <a:t>5/19/2012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3480"/>
            <a:ext cx="2951693" cy="497444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092" y="9443480"/>
            <a:ext cx="2951693" cy="497444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pPr>
              <a:defRPr/>
            </a:pPr>
            <a:fld id="{D162E0F2-3A5E-4E46-AF5C-44B042CF1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7681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1693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3" tIns="47846" rIns="95693" bIns="47846" numCol="1" anchor="t" anchorCtr="0" compatLnSpc="1">
            <a:prstTxWarp prst="textNoShape">
              <a:avLst/>
            </a:prstTxWarp>
          </a:bodyPr>
          <a:lstStyle>
            <a:lvl1pPr defTabSz="95720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092" y="0"/>
            <a:ext cx="2951693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3" tIns="47846" rIns="95693" bIns="47846" numCol="1" anchor="t" anchorCtr="0" compatLnSpc="1">
            <a:prstTxWarp prst="textNoShape">
              <a:avLst/>
            </a:prstTxWarp>
          </a:bodyPr>
          <a:lstStyle>
            <a:lvl1pPr algn="r" defTabSz="95720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741"/>
            <a:ext cx="5448300" cy="447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3" tIns="47846" rIns="95693" bIns="478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070"/>
            <a:ext cx="2951693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3" tIns="47846" rIns="95693" bIns="47846" numCol="1" anchor="b" anchorCtr="0" compatLnSpc="1">
            <a:prstTxWarp prst="textNoShape">
              <a:avLst/>
            </a:prstTxWarp>
          </a:bodyPr>
          <a:lstStyle>
            <a:lvl1pPr defTabSz="95720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092" y="9445070"/>
            <a:ext cx="2951693" cy="49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3" tIns="47846" rIns="95693" bIns="47846" numCol="1" anchor="b" anchorCtr="0" compatLnSpc="1">
            <a:prstTxWarp prst="textNoShape">
              <a:avLst/>
            </a:prstTxWarp>
          </a:bodyPr>
          <a:lstStyle>
            <a:lvl1pPr algn="r" defTabSz="957204">
              <a:defRPr sz="1300"/>
            </a:lvl1pPr>
          </a:lstStyle>
          <a:p>
            <a:pPr>
              <a:defRPr/>
            </a:pPr>
            <a:fld id="{432251D2-3B29-4638-B6DC-E3897DFB5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512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251D2-3B29-4638-B6DC-E3897DFB571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0633F-2EE9-461A-A0A2-E6E423832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57313"/>
            <a:ext cx="2057400" cy="502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57313"/>
            <a:ext cx="6019800" cy="502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273D-2494-4A13-A1B0-D86C82B2E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terbrand-contour_replacement-graphic_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462463"/>
            <a:ext cx="91440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LogoPP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850" y="465138"/>
            <a:ext cx="306546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Straplin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1188" y="836613"/>
            <a:ext cx="2919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79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44500" y="1333500"/>
            <a:ext cx="8159750" cy="2116138"/>
          </a:xfrm>
        </p:spPr>
        <p:txBody>
          <a:bodyPr anchor="b"/>
          <a:lstStyle>
            <a:lvl1pPr>
              <a:lnSpc>
                <a:spcPct val="73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44500" y="3524250"/>
            <a:ext cx="8159750" cy="2312988"/>
          </a:xfrm>
        </p:spPr>
        <p:txBody>
          <a:bodyPr/>
          <a:lstStyle>
            <a:lvl1pPr>
              <a:defRPr sz="1800"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2F706-FD3E-4710-B573-74458F533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027E9-DF28-4407-8D37-977AB6D67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6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6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736B4-440E-4D29-BB22-D31EA36A5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EB0D5-5963-46FD-A12F-A60C89EDD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C4AEA-C9A1-4728-9F71-9B76D3584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8BB6E-E183-4498-AA09-7FEEEA70A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E4436-FFA2-4EAD-83F1-511F83C3A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18FF0-0650-4F7E-AF58-093BAC024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AC084-C8D9-46E9-BD0A-951EEA785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C8D8E-E20B-473C-B932-2CD1BC035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57313"/>
            <a:ext cx="2057400" cy="502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57313"/>
            <a:ext cx="6019800" cy="502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5DE5B-B980-44DE-896E-E6D41D682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7313"/>
            <a:ext cx="8229600" cy="776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4246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6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1A64-63FE-4EDF-9B65-91E2AF768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7313"/>
            <a:ext cx="8229600" cy="776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6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133600"/>
            <a:ext cx="4038600" cy="2046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32288"/>
            <a:ext cx="4038600" cy="2047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A56EB-F391-488F-B914-6261C319A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18BFC-1349-4AB5-810F-CA9A851E2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6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6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1738B-DC8E-4A2E-9B31-6DF17B2F9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433C8-0272-4EE5-B8EC-BC7385E12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131C-0D64-4FA5-A7FB-C3F07AA8C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E08A6-6F0A-421F-9288-CBA646EE6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F9336-6004-4488-8CB0-2C7D974A2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0FAE1-CD2A-4D61-A52D-423FD9ACB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45" name="Rectangle 9"/>
          <p:cNvSpPr>
            <a:spLocks noChangeArrowheads="1"/>
          </p:cNvSpPr>
          <p:nvPr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57313"/>
            <a:ext cx="822960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78488" y="6397625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2438" y="6397625"/>
            <a:ext cx="5191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398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97625"/>
            <a:ext cx="874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488DBF5-4335-43C1-9F35-43402BB7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7" descr="LogoPPT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279400"/>
            <a:ext cx="2320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8347" name="Text Box 11"/>
          <p:cNvSpPr txBox="1">
            <a:spLocks noChangeArrowheads="1"/>
          </p:cNvSpPr>
          <p:nvPr/>
        </p:nvSpPr>
        <p:spPr bwMode="auto">
          <a:xfrm>
            <a:off x="7759700" y="444500"/>
            <a:ext cx="9540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tx2"/>
                </a:solidFill>
              </a:rPr>
              <a:t>PLATINUM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0"/>
        </a:spcAft>
        <a:buClr>
          <a:schemeClr val="bg1"/>
        </a:buClr>
        <a:buFont typeface="Arial" charset="0"/>
        <a:buChar char="●"/>
        <a:defRPr sz="1400">
          <a:solidFill>
            <a:schemeClr val="bg1"/>
          </a:solidFill>
          <a:latin typeface="+mn-lt"/>
          <a:ea typeface="+mn-ea"/>
          <a:cs typeface="+mn-cs"/>
        </a:defRPr>
      </a:lvl1pPr>
      <a:lvl2pPr marL="542925" indent="-190500" algn="l" rtl="0" eaLnBrk="0" fontAlgn="base" hangingPunct="0">
        <a:spcBef>
          <a:spcPct val="0"/>
        </a:spcBef>
        <a:spcAft>
          <a:spcPct val="0"/>
        </a:spcAft>
        <a:buClr>
          <a:schemeClr val="bg1"/>
        </a:buClr>
        <a:buFont typeface="Arial" charset="0"/>
        <a:buChar char="●"/>
        <a:defRPr sz="1200">
          <a:solidFill>
            <a:schemeClr val="bg1"/>
          </a:solidFill>
          <a:latin typeface="+mn-lt"/>
          <a:cs typeface="+mn-cs"/>
        </a:defRPr>
      </a:lvl2pPr>
      <a:lvl3pPr marL="904875" indent="-182563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bg1"/>
          </a:solidFill>
          <a:latin typeface="+mn-lt"/>
          <a:cs typeface="+mn-cs"/>
        </a:defRPr>
      </a:lvl3pPr>
      <a:lvl4pPr marL="1257300" indent="-190500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1200">
          <a:solidFill>
            <a:schemeClr val="bg1"/>
          </a:solidFill>
          <a:latin typeface="+mn-lt"/>
          <a:cs typeface="+mn-cs"/>
        </a:defRPr>
      </a:lvl4pPr>
      <a:lvl5pPr marL="1812925" indent="-269875" algn="l" rtl="0" eaLnBrk="0" fontAlgn="base" hangingPunct="0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 sz="2000">
          <a:solidFill>
            <a:schemeClr val="tx1"/>
          </a:solidFill>
          <a:latin typeface="+mn-lt"/>
          <a:cs typeface="+mn-cs"/>
        </a:defRPr>
      </a:lvl5pPr>
      <a:lvl6pPr marL="2270125" indent="-269875" algn="l" rtl="0" fontAlgn="base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6pPr>
      <a:lvl7pPr marL="2727325" indent="-269875" algn="l" rtl="0" fontAlgn="base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7pPr>
      <a:lvl8pPr marL="3184525" indent="-269875" algn="l" rtl="0" fontAlgn="base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8pPr>
      <a:lvl9pPr marL="3641725" indent="-269875" algn="l" rtl="0" fontAlgn="base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57313"/>
            <a:ext cx="822960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669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78488" y="6397625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2438" y="6397625"/>
            <a:ext cx="5191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Click View &gt; Header and Footer to add footer text</a:t>
            </a:r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97625"/>
            <a:ext cx="874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648FE57-6A1D-4901-8C27-643424724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319" name="Picture 8" descr="LogoPPT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279400"/>
            <a:ext cx="2320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6953" name="Line 9"/>
          <p:cNvSpPr>
            <a:spLocks noChangeShapeType="1"/>
          </p:cNvSpPr>
          <p:nvPr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66955" name="Text Box 11"/>
          <p:cNvSpPr txBox="1">
            <a:spLocks noChangeArrowheads="1"/>
          </p:cNvSpPr>
          <p:nvPr/>
        </p:nvSpPr>
        <p:spPr bwMode="auto">
          <a:xfrm>
            <a:off x="7759700" y="444500"/>
            <a:ext cx="9540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tx2"/>
                </a:solidFill>
              </a:rPr>
              <a:t>PLATINUM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  <p:sldLayoutId id="2147483675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●"/>
        <a:defRPr sz="1400">
          <a:solidFill>
            <a:schemeClr val="tx2"/>
          </a:solidFill>
          <a:latin typeface="+mn-lt"/>
          <a:ea typeface="+mn-ea"/>
          <a:cs typeface="+mn-cs"/>
        </a:defRPr>
      </a:lvl1pPr>
      <a:lvl2pPr marL="542925" indent="-190500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●"/>
        <a:defRPr sz="1200">
          <a:solidFill>
            <a:schemeClr val="tx2"/>
          </a:solidFill>
          <a:latin typeface="+mn-lt"/>
          <a:cs typeface="+mn-cs"/>
        </a:defRPr>
      </a:lvl2pPr>
      <a:lvl3pPr marL="904875" indent="-182563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●"/>
        <a:defRPr sz="1200">
          <a:solidFill>
            <a:schemeClr val="tx2"/>
          </a:solidFill>
          <a:latin typeface="+mn-lt"/>
          <a:cs typeface="+mn-cs"/>
        </a:defRPr>
      </a:lvl3pPr>
      <a:lvl4pPr marL="1257300" indent="-190500"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Font typeface="Arial" charset="0"/>
        <a:buChar char="●"/>
        <a:defRPr sz="1200">
          <a:solidFill>
            <a:schemeClr val="tx2"/>
          </a:solidFill>
          <a:latin typeface="+mn-lt"/>
          <a:cs typeface="+mn-cs"/>
        </a:defRPr>
      </a:lvl4pPr>
      <a:lvl5pPr marL="1812925" indent="-269875" algn="l" rtl="0" eaLnBrk="0" fontAlgn="base" hangingPunct="0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 sz="2000">
          <a:solidFill>
            <a:schemeClr val="tx1"/>
          </a:solidFill>
          <a:latin typeface="+mn-lt"/>
          <a:cs typeface="+mn-cs"/>
        </a:defRPr>
      </a:lvl5pPr>
      <a:lvl6pPr marL="2270125" indent="-269875" algn="l" rtl="0" fontAlgn="base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6pPr>
      <a:lvl7pPr marL="2727325" indent="-269875" algn="l" rtl="0" fontAlgn="base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7pPr>
      <a:lvl8pPr marL="3184525" indent="-269875" algn="l" rtl="0" fontAlgn="base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8pPr>
      <a:lvl9pPr marL="3641725" indent="-269875" algn="l" rtl="0" fontAlgn="base">
        <a:lnSpc>
          <a:spcPct val="102000"/>
        </a:lnSpc>
        <a:spcBef>
          <a:spcPct val="0"/>
        </a:spcBef>
        <a:spcAft>
          <a:spcPct val="0"/>
        </a:spcAft>
        <a:buFont typeface="Arial" charset="0"/>
        <a:buChar char="−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620" y="1382231"/>
            <a:ext cx="7772400" cy="4572001"/>
          </a:xfrm>
        </p:spPr>
        <p:txBody>
          <a:bodyPr/>
          <a:lstStyle/>
          <a:p>
            <a:r>
              <a:rPr lang="en-ZA" sz="3600" b="1" dirty="0" smtClean="0"/>
              <a:t>OCCUPATIONAL HEALTH            </a:t>
            </a:r>
            <a:r>
              <a:rPr lang="en-ZA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(in the context of NHI) </a:t>
            </a:r>
            <a:r>
              <a:rPr lang="en-US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sz="36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ZA" sz="36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r>
              <a:rPr lang="en-ZA" sz="2800" i="1" dirty="0" smtClean="0">
                <a:solidFill>
                  <a:srgbClr val="FF0000"/>
                </a:solidFill>
              </a:rPr>
              <a:t>MMPA Congress </a:t>
            </a:r>
          </a:p>
          <a:p>
            <a:r>
              <a:rPr lang="en-ZA" sz="2800" i="1" dirty="0" smtClean="0">
                <a:solidFill>
                  <a:srgbClr val="FF0000"/>
                </a:solidFill>
              </a:rPr>
              <a:t>19 May 2012  </a:t>
            </a:r>
          </a:p>
          <a:p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18BFC-1349-4AB5-810F-CA9A851E2EA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260" y="1272253"/>
            <a:ext cx="8229600" cy="776287"/>
          </a:xfrm>
        </p:spPr>
        <p:txBody>
          <a:bodyPr/>
          <a:lstStyle/>
          <a:p>
            <a:r>
              <a:rPr lang="en-ZA" sz="2800" dirty="0" smtClean="0"/>
              <a:t>MEDICAL SCHEME MEMBERSHIP (2009)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50873" y="2080437"/>
          <a:ext cx="8229600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833" y="1506169"/>
            <a:ext cx="8229600" cy="776287"/>
          </a:xfrm>
        </p:spPr>
        <p:txBody>
          <a:bodyPr/>
          <a:lstStyle/>
          <a:p>
            <a:r>
              <a:rPr lang="en-ZA" sz="2800" dirty="0" smtClean="0"/>
              <a:t>MACRO-LEVEL – ???</a:t>
            </a:r>
            <a:r>
              <a:rPr lang="en-ZA" sz="2400" b="0" i="1" dirty="0" smtClean="0"/>
              <a:t>  </a:t>
            </a:r>
            <a:endParaRPr lang="en-US" sz="2400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800" dirty="0" smtClean="0"/>
              <a:t>Paucity of data</a:t>
            </a:r>
          </a:p>
          <a:p>
            <a:pPr>
              <a:buNone/>
            </a:pPr>
            <a:endParaRPr lang="en-ZA" sz="1800" dirty="0" smtClean="0"/>
          </a:p>
          <a:p>
            <a:endParaRPr lang="en-ZA" sz="1800" dirty="0" smtClean="0"/>
          </a:p>
          <a:p>
            <a:r>
              <a:rPr lang="en-ZA" sz="1800" dirty="0" smtClean="0"/>
              <a:t>Under-estimation of funding &amp; provision of health care in the private (not-for-profit) sector   </a:t>
            </a:r>
          </a:p>
          <a:p>
            <a:endParaRPr lang="en-ZA" sz="1800" dirty="0" smtClean="0"/>
          </a:p>
          <a:p>
            <a:endParaRPr lang="en-ZA" sz="1800" dirty="0" smtClean="0"/>
          </a:p>
          <a:p>
            <a:r>
              <a:rPr lang="en-ZA" sz="1800" dirty="0" smtClean="0"/>
              <a:t>Segmentation  </a:t>
            </a:r>
          </a:p>
          <a:p>
            <a:endParaRPr lang="en-ZA" sz="1800" dirty="0" smtClean="0"/>
          </a:p>
          <a:p>
            <a:pPr algn="ctr">
              <a:buNone/>
            </a:pPr>
            <a:r>
              <a:rPr lang="en-ZA" sz="1800" b="1" i="1" dirty="0" smtClean="0">
                <a:solidFill>
                  <a:srgbClr val="FF0000"/>
                </a:solidFill>
              </a:rPr>
              <a:t>“Not considered a major player in the </a:t>
            </a:r>
          </a:p>
          <a:p>
            <a:pPr algn="ctr">
              <a:buNone/>
            </a:pPr>
            <a:r>
              <a:rPr lang="en-ZA" sz="1800" b="1" i="1" dirty="0" smtClean="0">
                <a:solidFill>
                  <a:srgbClr val="FF0000"/>
                </a:solidFill>
              </a:rPr>
              <a:t>funding and provisions of health care” </a:t>
            </a:r>
            <a:endParaRPr lang="en-ZA" sz="1800" b="1" i="1" dirty="0" smtClean="0">
              <a:solidFill>
                <a:srgbClr val="FF0000"/>
              </a:solidFill>
            </a:endParaRPr>
          </a:p>
          <a:p>
            <a:endParaRPr lang="en-ZA" sz="18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192" y="2578100"/>
            <a:ext cx="7772400" cy="1362075"/>
          </a:xfrm>
        </p:spPr>
        <p:txBody>
          <a:bodyPr/>
          <a:lstStyle/>
          <a:p>
            <a:r>
              <a:rPr lang="en-ZA" dirty="0" smtClean="0"/>
              <a:t>Meso – level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18BFC-1349-4AB5-810F-CA9A851E2EA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302" y="1304150"/>
            <a:ext cx="8229600" cy="776287"/>
          </a:xfrm>
        </p:spPr>
        <p:txBody>
          <a:bodyPr/>
          <a:lstStyle/>
          <a:p>
            <a:r>
              <a:rPr lang="en-ZA" sz="2800" dirty="0" smtClean="0"/>
              <a:t>POLICY DICHOTOMY FOR MINING 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C4AEA-C9A1-4728-9F71-9B76D358438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063256" y="2296632"/>
          <a:ext cx="7006856" cy="3164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0120" y="5305646"/>
            <a:ext cx="20473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b="1" i="1" dirty="0" smtClean="0"/>
              <a:t>Push for freedom of choice </a:t>
            </a:r>
          </a:p>
          <a:p>
            <a:r>
              <a:rPr lang="en-ZA" sz="1100" b="1" i="1" dirty="0" smtClean="0"/>
              <a:t>(medical schemes) </a:t>
            </a:r>
            <a:endParaRPr lang="en-US" sz="11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48856" y="4182139"/>
            <a:ext cx="18341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b="1" i="1" dirty="0" smtClean="0"/>
              <a:t>Policy shift towards NHI </a:t>
            </a:r>
            <a:endParaRPr lang="en-US" sz="11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148624" y="3877339"/>
            <a:ext cx="15392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b="1" i="1" dirty="0" smtClean="0"/>
              <a:t>Employee Wellness </a:t>
            </a:r>
          </a:p>
          <a:p>
            <a:r>
              <a:rPr lang="en-ZA" sz="1100" b="1" i="1" dirty="0" smtClean="0"/>
              <a:t>(incl. OHC)</a:t>
            </a:r>
            <a:endParaRPr lang="en-US" sz="11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159255" y="4642883"/>
            <a:ext cx="18341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b="1" i="1" dirty="0" smtClean="0"/>
              <a:t>Mining industry </a:t>
            </a:r>
          </a:p>
          <a:p>
            <a:r>
              <a:rPr lang="en-ZA" sz="1100" b="1" i="1" dirty="0" smtClean="0"/>
              <a:t>commitments on health</a:t>
            </a:r>
          </a:p>
          <a:p>
            <a:r>
              <a:rPr lang="en-ZA" sz="1100" b="1" i="1" dirty="0" smtClean="0"/>
              <a:t> </a:t>
            </a:r>
            <a:endParaRPr lang="en-US" sz="11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7152167" y="5188688"/>
            <a:ext cx="1834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b="1" i="1" dirty="0" smtClean="0"/>
              <a:t>Chronic Disease Screening, Monitoring</a:t>
            </a:r>
          </a:p>
          <a:p>
            <a:endParaRPr lang="en-ZA" sz="1100" b="1" i="1" dirty="0" smtClean="0"/>
          </a:p>
          <a:p>
            <a:r>
              <a:rPr lang="en-ZA" sz="1100" b="1" i="1" dirty="0" smtClean="0"/>
              <a:t> ........“Management” </a:t>
            </a:r>
            <a:endParaRPr lang="en-US" sz="1100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2800" dirty="0" smtClean="0"/>
              <a:t>FRAMEWORK: FACTORS THE UNDERMINE THE PHC APPROACH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C4AEA-C9A1-4728-9F71-9B76D358438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307264" y="318979"/>
            <a:ext cx="4518837" cy="824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0987"/>
            <a:ext cx="8229600" cy="567179"/>
          </a:xfrm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ZA" sz="2800" dirty="0" smtClean="0">
                <a:solidFill>
                  <a:schemeClr val="bg1"/>
                </a:solidFill>
              </a:rPr>
              <a:t>GEOGRAPHIC </a:t>
            </a:r>
            <a:r>
              <a:rPr lang="en-ZA" sz="2800" dirty="0" smtClean="0">
                <a:solidFill>
                  <a:schemeClr val="bg1"/>
                </a:solidFill>
              </a:rPr>
              <a:t>LOCATION </a:t>
            </a:r>
            <a:r>
              <a:rPr lang="en-ZA" sz="2800" dirty="0" smtClean="0">
                <a:solidFill>
                  <a:schemeClr val="bg1"/>
                </a:solidFill>
              </a:rPr>
              <a:t>&amp; EXPANSION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" y="2083981"/>
            <a:ext cx="6220048" cy="449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709144" y="2317897"/>
            <a:ext cx="17443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i="1" dirty="0" smtClean="0"/>
              <a:t>What about the </a:t>
            </a:r>
          </a:p>
          <a:p>
            <a:r>
              <a:rPr lang="en-ZA" sz="1400" i="1" dirty="0" smtClean="0"/>
              <a:t>Families Living</a:t>
            </a:r>
          </a:p>
          <a:p>
            <a:r>
              <a:rPr lang="en-ZA" sz="1400" i="1" dirty="0" smtClean="0"/>
              <a:t>in labour sending</a:t>
            </a:r>
          </a:p>
          <a:p>
            <a:r>
              <a:rPr lang="en-ZA" sz="1400" i="1" dirty="0" smtClean="0"/>
              <a:t>Areas</a:t>
            </a:r>
          </a:p>
          <a:p>
            <a:endParaRPr lang="en-ZA" sz="1400" i="1" dirty="0" smtClean="0"/>
          </a:p>
          <a:p>
            <a:endParaRPr lang="en-ZA" sz="1400" i="1" dirty="0" smtClean="0"/>
          </a:p>
          <a:p>
            <a:r>
              <a:rPr lang="en-ZA" sz="1400" i="1" dirty="0" smtClean="0"/>
              <a:t>Loss in economies of scale</a:t>
            </a:r>
          </a:p>
          <a:p>
            <a:endParaRPr lang="en-ZA" sz="1400" i="1" dirty="0" smtClean="0"/>
          </a:p>
          <a:p>
            <a:endParaRPr lang="en-ZA" sz="1400" i="1" dirty="0" smtClean="0"/>
          </a:p>
          <a:p>
            <a:endParaRPr lang="en-ZA" sz="1600" i="1" dirty="0" smtClean="0"/>
          </a:p>
          <a:p>
            <a:r>
              <a:rPr lang="en-ZA" sz="1600" i="1" dirty="0" smtClean="0"/>
              <a:t> </a:t>
            </a:r>
          </a:p>
          <a:p>
            <a:endParaRPr lang="en-ZA" sz="1600" i="1" dirty="0" smtClean="0"/>
          </a:p>
          <a:p>
            <a:endParaRPr lang="en-ZA" sz="1600" i="1" dirty="0" smtClean="0"/>
          </a:p>
          <a:p>
            <a:endParaRPr lang="en-ZA" sz="1600" i="1" dirty="0" smtClean="0"/>
          </a:p>
          <a:p>
            <a:endParaRPr lang="en-ZA" sz="1600" i="1" dirty="0" smtClean="0"/>
          </a:p>
          <a:p>
            <a:endParaRPr lang="en-US" sz="1600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833" y="1506169"/>
            <a:ext cx="8229600" cy="776287"/>
          </a:xfrm>
        </p:spPr>
        <p:txBody>
          <a:bodyPr/>
          <a:lstStyle/>
          <a:p>
            <a:r>
              <a:rPr lang="en-ZA" sz="2800" dirty="0" smtClean="0"/>
              <a:t>MESO-LEVEL – ???</a:t>
            </a:r>
            <a:r>
              <a:rPr lang="en-ZA" sz="2400" b="0" i="1" dirty="0" smtClean="0"/>
              <a:t>  </a:t>
            </a:r>
            <a:endParaRPr lang="en-US" sz="2400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800" dirty="0" smtClean="0"/>
              <a:t>Lack of explicit trade-offs  </a:t>
            </a:r>
          </a:p>
          <a:p>
            <a:endParaRPr lang="en-ZA" sz="1800" dirty="0" smtClean="0"/>
          </a:p>
          <a:p>
            <a:endParaRPr lang="en-ZA" sz="1800" dirty="0" smtClean="0"/>
          </a:p>
          <a:p>
            <a:r>
              <a:rPr lang="en-ZA" sz="1800" dirty="0" smtClean="0"/>
              <a:t>Employee benefits versus health-related commitments   </a:t>
            </a:r>
          </a:p>
          <a:p>
            <a:endParaRPr lang="en-ZA" sz="1800" dirty="0" smtClean="0"/>
          </a:p>
          <a:p>
            <a:endParaRPr lang="en-ZA" sz="1800" dirty="0" smtClean="0"/>
          </a:p>
          <a:p>
            <a:r>
              <a:rPr lang="en-ZA" sz="1800" dirty="0" smtClean="0"/>
              <a:t>Under-utilisation/closure of facilities  </a:t>
            </a:r>
          </a:p>
          <a:p>
            <a:endParaRPr lang="en-ZA" sz="1800" dirty="0" smtClean="0"/>
          </a:p>
          <a:p>
            <a:endParaRPr lang="en-ZA" sz="1800" dirty="0" smtClean="0"/>
          </a:p>
          <a:p>
            <a:r>
              <a:rPr lang="en-ZA" sz="1800" dirty="0" smtClean="0"/>
              <a:t>Segmentation  </a:t>
            </a:r>
            <a:endParaRPr lang="en-ZA" sz="1800" dirty="0" smtClean="0"/>
          </a:p>
          <a:p>
            <a:endParaRPr lang="en-ZA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7765" y="2631262"/>
            <a:ext cx="7772400" cy="1362075"/>
          </a:xfrm>
        </p:spPr>
        <p:txBody>
          <a:bodyPr/>
          <a:lstStyle/>
          <a:p>
            <a:r>
              <a:rPr lang="en-ZA" dirty="0" smtClean="0"/>
              <a:t>MICRO – LEVEL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82896" y="2198061"/>
          <a:ext cx="5292062" cy="3609753"/>
        </p:xfrm>
        <a:graphic>
          <a:graphicData uri="http://schemas.openxmlformats.org/drawingml/2006/table">
            <a:tbl>
              <a:tblPr/>
              <a:tblGrid>
                <a:gridCol w="432982"/>
                <a:gridCol w="2211572"/>
                <a:gridCol w="2105954"/>
                <a:gridCol w="541554"/>
              </a:tblGrid>
              <a:tr h="396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FINANCE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PRIVATE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PROVISION 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(public financing % public provision - traditional public sector role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(private financing &amp; public provision)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</a:t>
                      </a:r>
                    </a:p>
                  </a:txBody>
                  <a:tcPr marL="9525" marR="9525" marT="9525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(public financing &amp; private provision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(private financing &amp; private provision)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PRIVATE </a:t>
                      </a:r>
                    </a:p>
                  </a:txBody>
                  <a:tcPr marL="9525" marR="9525" marT="9525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0753" y="1414129"/>
            <a:ext cx="8038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/>
              <a:t>FRAMEWORK ON PRIVATE - PUBLIC FINANCING &amp; PROVISION </a:t>
            </a:r>
            <a:endParaRPr lang="en-US" sz="2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82896" y="1967023"/>
          <a:ext cx="5292062" cy="3840791"/>
        </p:xfrm>
        <a:graphic>
          <a:graphicData uri="http://schemas.openxmlformats.org/drawingml/2006/table">
            <a:tbl>
              <a:tblPr/>
              <a:tblGrid>
                <a:gridCol w="432982"/>
                <a:gridCol w="2211572"/>
                <a:gridCol w="2105954"/>
                <a:gridCol w="541554"/>
              </a:tblGrid>
              <a:tr h="421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FINANCE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PRIVATE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PROVISION 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_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↑ in Medical Inflation </a:t>
                      </a:r>
                    </a:p>
                    <a:p>
                      <a:pPr algn="ctr" fontAlgn="ctr"/>
                      <a:endParaRPr lang="en-ZA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ZA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(no provisions)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PRIVATE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9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↑ in Out-of-Network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Provision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(Mainly - PMB Driven)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↓ in Internal Global Budgets </a:t>
                      </a:r>
                    </a:p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↑ in Medical Aid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Contributions</a:t>
                      </a:r>
                    </a:p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↓ in Capitation Fees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PRIVATE </a:t>
                      </a:r>
                    </a:p>
                  </a:txBody>
                  <a:tcPr marL="9525" marR="9525" marT="9525" marB="0" vert="wordArt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0753" y="1414129"/>
            <a:ext cx="8038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/>
              <a:t>FRAMEWORK ON PRIVATE - PUBLIC FINANCING &amp; PROVISION </a:t>
            </a:r>
            <a:endParaRPr 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/>
              <a:t>Overview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600" dirty="0" smtClean="0"/>
              <a:t> The </a:t>
            </a:r>
            <a:r>
              <a:rPr lang="en-ZA" sz="1600" dirty="0" smtClean="0"/>
              <a:t>proposed NHI </a:t>
            </a:r>
            <a:endParaRPr lang="en-ZA" sz="1600" dirty="0" smtClean="0"/>
          </a:p>
          <a:p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r>
              <a:rPr lang="en-ZA" sz="1600" dirty="0" smtClean="0"/>
              <a:t> Funding </a:t>
            </a:r>
            <a:r>
              <a:rPr lang="en-ZA" sz="1600" dirty="0" smtClean="0"/>
              <a:t>&amp; Delivery of Health Care in the context Workplace Programmes </a:t>
            </a:r>
            <a:r>
              <a:rPr lang="en-ZA" sz="1200" dirty="0" smtClean="0"/>
              <a:t>(focus on mining) </a:t>
            </a:r>
          </a:p>
          <a:p>
            <a:pPr lvl="1">
              <a:buFont typeface="Wingdings" pitchFamily="2" charset="2"/>
              <a:buChar char="q"/>
            </a:pPr>
            <a:r>
              <a:rPr lang="en-ZA" sz="1400" dirty="0" smtClean="0"/>
              <a:t>Macro  - level </a:t>
            </a:r>
          </a:p>
          <a:p>
            <a:pPr lvl="1">
              <a:buFont typeface="Wingdings" pitchFamily="2" charset="2"/>
              <a:buChar char="q"/>
            </a:pPr>
            <a:r>
              <a:rPr lang="en-ZA" sz="1400" dirty="0" smtClean="0"/>
              <a:t>Meso  - level </a:t>
            </a:r>
          </a:p>
          <a:p>
            <a:pPr lvl="1">
              <a:buFont typeface="Wingdings" pitchFamily="2" charset="2"/>
              <a:buChar char="q"/>
            </a:pPr>
            <a:r>
              <a:rPr lang="en-ZA" sz="1400" dirty="0" smtClean="0"/>
              <a:t>Micro  - level </a:t>
            </a:r>
          </a:p>
          <a:p>
            <a:pPr lvl="1">
              <a:buNone/>
            </a:pPr>
            <a:r>
              <a:rPr lang="en-ZA" dirty="0" smtClean="0"/>
              <a:t> </a:t>
            </a:r>
            <a:endParaRPr lang="en-ZA" dirty="0" smtClean="0"/>
          </a:p>
          <a:p>
            <a:pPr lvl="1">
              <a:buNone/>
            </a:pPr>
            <a:endParaRPr lang="en-ZA" dirty="0" smtClean="0"/>
          </a:p>
          <a:p>
            <a:pPr lvl="1">
              <a:buNone/>
            </a:pPr>
            <a:endParaRPr lang="en-ZA" dirty="0" smtClean="0"/>
          </a:p>
          <a:p>
            <a:r>
              <a:rPr lang="en-ZA" sz="1600" dirty="0" smtClean="0"/>
              <a:t> Conclusion  </a:t>
            </a:r>
            <a:endParaRPr lang="en-ZA" sz="16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18FF0-0650-4F7E-AF58-093BAC0246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8BB6E-E183-4498-AA09-7FEEEA70A18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6999"/>
          <a:ext cx="6096000" cy="4333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35125" y="3466213"/>
            <a:ext cx="117211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b="1" dirty="0" smtClean="0"/>
              <a:t>Facilities </a:t>
            </a:r>
          </a:p>
          <a:p>
            <a:r>
              <a:rPr lang="en-ZA" sz="1100" b="1" dirty="0" smtClean="0"/>
              <a:t>Human Capital</a:t>
            </a:r>
          </a:p>
          <a:p>
            <a:r>
              <a:rPr lang="en-ZA" sz="1100" b="1" dirty="0" smtClean="0"/>
              <a:t>Equipment </a:t>
            </a:r>
          </a:p>
          <a:p>
            <a:r>
              <a:rPr lang="en-ZA" sz="1100" b="1" dirty="0" smtClean="0"/>
              <a:t>IT system </a:t>
            </a:r>
          </a:p>
          <a:p>
            <a:r>
              <a:rPr lang="en-ZA" sz="1100" b="1" dirty="0" smtClean="0"/>
              <a:t>Consumables </a:t>
            </a:r>
            <a:endParaRPr lang="en-US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36064" y="3678864"/>
            <a:ext cx="12014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b="1" dirty="0" smtClean="0"/>
              <a:t>Programmes</a:t>
            </a:r>
          </a:p>
          <a:p>
            <a:r>
              <a:rPr lang="en-ZA" sz="1100" b="1" dirty="0" smtClean="0"/>
              <a:t>Clinical Pathways </a:t>
            </a:r>
            <a:r>
              <a:rPr lang="en-ZA" sz="1100" dirty="0" smtClean="0"/>
              <a:t> 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6549655" y="3646968"/>
            <a:ext cx="10054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100" b="1" dirty="0" smtClean="0"/>
              <a:t>Clinical </a:t>
            </a:r>
          </a:p>
          <a:p>
            <a:r>
              <a:rPr lang="en-ZA" sz="1100" b="1" dirty="0" smtClean="0"/>
              <a:t>Operational </a:t>
            </a:r>
            <a:endParaRPr lang="en-US" sz="1100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1254643" y="2200940"/>
            <a:ext cx="2275366" cy="2615609"/>
          </a:xfrm>
          <a:prstGeom prst="ellipse">
            <a:avLst/>
          </a:prstGeom>
          <a:noFill/>
          <a:ln w="2857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Bent-Up Arrow 7"/>
          <p:cNvSpPr/>
          <p:nvPr/>
        </p:nvSpPr>
        <p:spPr bwMode="auto">
          <a:xfrm rot="5400000">
            <a:off x="2498652" y="4540102"/>
            <a:ext cx="988828" cy="1541720"/>
          </a:xfrm>
          <a:prstGeom prst="bentUpArrow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6455" y="5252484"/>
            <a:ext cx="2568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Ownership</a:t>
            </a:r>
          </a:p>
          <a:p>
            <a:r>
              <a:rPr lang="en-ZA" sz="1600" dirty="0" smtClean="0"/>
              <a:t>Organisation </a:t>
            </a:r>
          </a:p>
          <a:p>
            <a:r>
              <a:rPr lang="en-ZA" sz="1600" dirty="0" smtClean="0"/>
              <a:t>Contractual </a:t>
            </a:r>
            <a:r>
              <a:rPr lang="en-ZA" sz="1600" dirty="0" smtClean="0"/>
              <a:t>Arrangements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50874" y="1339701"/>
            <a:ext cx="8038214" cy="400110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solidFill>
                  <a:schemeClr val="bg1"/>
                </a:solidFill>
              </a:rPr>
              <a:t>FRAMEWORK ON PRIVATE - PUBLIC FINANCING &amp; PROVISION 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8BB6E-E183-4498-AA09-7FEEEA70A18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2632" y="1318438"/>
            <a:ext cx="3391785" cy="307777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ZA" sz="1400" b="1" dirty="0" smtClean="0">
                <a:solidFill>
                  <a:schemeClr val="bg1"/>
                </a:solidFill>
              </a:rPr>
              <a:t>     </a:t>
            </a:r>
            <a:r>
              <a:rPr lang="en-ZA" sz="1400" b="1" dirty="0" smtClean="0">
                <a:solidFill>
                  <a:schemeClr val="bg1"/>
                </a:solidFill>
              </a:rPr>
              <a:t>FUNDING OF HEALTH CARE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>
            <a:stCxn id="4" idx="2"/>
          </p:cNvCxnSpPr>
          <p:nvPr/>
        </p:nvCxnSpPr>
        <p:spPr bwMode="auto">
          <a:xfrm rot="16200000" flipH="1">
            <a:off x="6121412" y="1783328"/>
            <a:ext cx="319543" cy="5316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5007935" y="1988289"/>
            <a:ext cx="1935126" cy="1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508205" y="2498652"/>
            <a:ext cx="1041990" cy="11079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ZA" sz="1100" b="1" dirty="0" smtClean="0"/>
          </a:p>
          <a:p>
            <a:pPr algn="ctr"/>
            <a:r>
              <a:rPr lang="en-ZA" sz="1100" b="1" dirty="0" smtClean="0"/>
              <a:t>Capitated Fees</a:t>
            </a:r>
            <a:endParaRPr lang="en-ZA" sz="1100" b="1" dirty="0" smtClean="0"/>
          </a:p>
          <a:p>
            <a:pPr algn="ctr"/>
            <a:endParaRPr lang="en-ZA" sz="1100" dirty="0" smtClean="0"/>
          </a:p>
          <a:p>
            <a:pPr algn="ctr"/>
            <a:endParaRPr lang="en-ZA" sz="1100" dirty="0" smtClean="0"/>
          </a:p>
          <a:p>
            <a:pPr algn="ctr"/>
            <a:r>
              <a:rPr lang="en-ZA" sz="1100" dirty="0" smtClean="0"/>
              <a:t>  </a:t>
            </a:r>
            <a:endParaRPr lang="en-US" sz="1100" dirty="0"/>
          </a:p>
        </p:txBody>
      </p:sp>
      <p:cxnSp>
        <p:nvCxnSpPr>
          <p:cNvPr id="27" name="Straight Connector 26"/>
          <p:cNvCxnSpPr/>
          <p:nvPr/>
        </p:nvCxnSpPr>
        <p:spPr bwMode="auto">
          <a:xfrm rot="5400000">
            <a:off x="4758069" y="2238157"/>
            <a:ext cx="499730" cy="0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351182" y="2480932"/>
            <a:ext cx="1041990" cy="600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ZA" sz="1100" dirty="0" smtClean="0"/>
              <a:t>Medical Scheme Contributions </a:t>
            </a:r>
            <a:endParaRPr lang="en-US" sz="1100" dirty="0"/>
          </a:p>
        </p:txBody>
      </p:sp>
      <p:cxnSp>
        <p:nvCxnSpPr>
          <p:cNvPr id="32" name="Straight Connector 31"/>
          <p:cNvCxnSpPr/>
          <p:nvPr/>
        </p:nvCxnSpPr>
        <p:spPr bwMode="auto">
          <a:xfrm rot="16200000" flipH="1">
            <a:off x="6709146" y="2232837"/>
            <a:ext cx="467832" cy="1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rot="16200000" flipH="1">
            <a:off x="6773546" y="3413657"/>
            <a:ext cx="337269" cy="1768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947144" y="3576083"/>
            <a:ext cx="1935126" cy="1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5739811" y="3790513"/>
            <a:ext cx="411126" cy="3541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500577" y="3990755"/>
            <a:ext cx="1041990" cy="11079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ZA" sz="1100" dirty="0" smtClean="0"/>
          </a:p>
          <a:p>
            <a:pPr algn="ctr"/>
            <a:r>
              <a:rPr lang="en-ZA" sz="1100" dirty="0" smtClean="0"/>
              <a:t>Closed Scheme </a:t>
            </a:r>
          </a:p>
          <a:p>
            <a:pPr algn="ctr"/>
            <a:endParaRPr lang="en-ZA" sz="1100" dirty="0" smtClean="0"/>
          </a:p>
          <a:p>
            <a:pPr algn="ctr"/>
            <a:endParaRPr lang="en-ZA" sz="1100" dirty="0" smtClean="0"/>
          </a:p>
          <a:p>
            <a:pPr algn="ctr"/>
            <a:endParaRPr lang="en-US" sz="1100" dirty="0"/>
          </a:p>
        </p:txBody>
      </p:sp>
      <p:cxnSp>
        <p:nvCxnSpPr>
          <p:cNvPr id="49" name="Straight Connector 48"/>
          <p:cNvCxnSpPr/>
          <p:nvPr/>
        </p:nvCxnSpPr>
        <p:spPr bwMode="auto">
          <a:xfrm rot="5400000">
            <a:off x="7667847" y="3783426"/>
            <a:ext cx="411126" cy="3541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439246" y="3983666"/>
            <a:ext cx="1034903" cy="11079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ZA" sz="1100" dirty="0" smtClean="0"/>
          </a:p>
          <a:p>
            <a:pPr algn="ctr"/>
            <a:r>
              <a:rPr lang="en-ZA" sz="1100" dirty="0" smtClean="0"/>
              <a:t>Open Scheme</a:t>
            </a:r>
            <a:endParaRPr lang="en-ZA" sz="1100" dirty="0" smtClean="0"/>
          </a:p>
          <a:p>
            <a:pPr algn="ctr"/>
            <a:endParaRPr lang="en-ZA" sz="1100" dirty="0" smtClean="0"/>
          </a:p>
          <a:p>
            <a:pPr algn="ctr"/>
            <a:endParaRPr lang="en-ZA" sz="1100" dirty="0" smtClean="0"/>
          </a:p>
          <a:p>
            <a:pPr algn="ctr"/>
            <a:r>
              <a:rPr lang="en-ZA" sz="1100" dirty="0" smtClean="0"/>
              <a:t>  </a:t>
            </a:r>
            <a:endParaRPr lang="en-US" sz="11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 rot="5400000">
            <a:off x="2440172" y="3312047"/>
            <a:ext cx="2849528" cy="10631"/>
          </a:xfrm>
          <a:prstGeom prst="line">
            <a:avLst/>
          </a:prstGeom>
          <a:solidFill>
            <a:schemeClr val="tx2"/>
          </a:solidFill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457200" y="1892596"/>
            <a:ext cx="2972289" cy="13696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ZA" sz="1400" b="1" dirty="0" smtClean="0"/>
              <a:t>Capitation Fees 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</a:t>
            </a:r>
            <a:r>
              <a:rPr lang="en-ZA" sz="1000" b="1" dirty="0" smtClean="0"/>
              <a:t>Statutory Occupational </a:t>
            </a:r>
            <a:r>
              <a:rPr lang="en-ZA" sz="1000" b="1" dirty="0" smtClean="0"/>
              <a:t>Health </a:t>
            </a:r>
            <a:r>
              <a:rPr lang="en-ZA" sz="1000" b="1" dirty="0" smtClean="0"/>
              <a:t>programmes</a:t>
            </a:r>
          </a:p>
          <a:p>
            <a:pPr>
              <a:buFont typeface="Arial" pitchFamily="34" charset="0"/>
              <a:buChar char="•"/>
            </a:pPr>
            <a:r>
              <a:rPr lang="en-ZA" sz="1000" b="1" dirty="0" smtClean="0"/>
              <a:t> </a:t>
            </a:r>
            <a:r>
              <a:rPr lang="en-ZA" sz="1000" b="1" dirty="0" smtClean="0"/>
              <a:t>  EAP </a:t>
            </a:r>
          </a:p>
          <a:p>
            <a:pPr>
              <a:buFont typeface="Arial" pitchFamily="34" charset="0"/>
              <a:buChar char="•"/>
            </a:pPr>
            <a:r>
              <a:rPr lang="en-ZA" sz="1000" b="1" dirty="0" smtClean="0"/>
              <a:t> </a:t>
            </a:r>
            <a:r>
              <a:rPr lang="en-ZA" sz="1000" b="1" dirty="0" smtClean="0"/>
              <a:t>  Emergency Care </a:t>
            </a:r>
          </a:p>
          <a:p>
            <a:pPr>
              <a:buFont typeface="Arial" pitchFamily="34" charset="0"/>
              <a:buChar char="•"/>
            </a:pPr>
            <a:r>
              <a:rPr lang="en-ZA" sz="1000" b="1" dirty="0" smtClean="0"/>
              <a:t> </a:t>
            </a:r>
            <a:r>
              <a:rPr lang="en-ZA" sz="1000" b="1" dirty="0" smtClean="0"/>
              <a:t>  Wellness components </a:t>
            </a:r>
          </a:p>
          <a:p>
            <a:pPr>
              <a:buFont typeface="Arial" pitchFamily="34" charset="0"/>
              <a:buChar char="•"/>
            </a:pPr>
            <a:r>
              <a:rPr lang="en-ZA" sz="1000" b="1" dirty="0" smtClean="0"/>
              <a:t> </a:t>
            </a:r>
            <a:r>
              <a:rPr lang="en-ZA" sz="1000" b="1" dirty="0" smtClean="0"/>
              <a:t>  Rehabilitation</a:t>
            </a:r>
            <a:r>
              <a:rPr lang="en-ZA" sz="1000" b="1" dirty="0" smtClean="0"/>
              <a:t> </a:t>
            </a:r>
            <a:endParaRPr lang="en-ZA" sz="1000" b="1" dirty="0" smtClean="0"/>
          </a:p>
          <a:p>
            <a:endParaRPr lang="en-US" sz="1100" dirty="0"/>
          </a:p>
        </p:txBody>
      </p: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1467294" y="4984900"/>
          <a:ext cx="3997840" cy="8229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997840"/>
              </a:tblGrid>
              <a:tr h="290719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Disease Management &amp; Curative Care </a:t>
                      </a:r>
                      <a:endParaRPr lang="en-US" sz="1400" dirty="0"/>
                    </a:p>
                  </a:txBody>
                  <a:tcPr/>
                </a:tc>
              </a:tr>
              <a:tr h="247111">
                <a:tc>
                  <a:txBody>
                    <a:bodyPr/>
                    <a:lstStyle/>
                    <a:p>
                      <a:r>
                        <a:rPr lang="en-ZA" sz="1100" b="1" dirty="0" smtClean="0"/>
                        <a:t>HIV &amp; TB Summit Commitments </a:t>
                      </a:r>
                      <a:endParaRPr lang="en-US" sz="1100" b="1" dirty="0"/>
                    </a:p>
                  </a:txBody>
                  <a:tcPr/>
                </a:tc>
              </a:tr>
              <a:tr h="247111">
                <a:tc>
                  <a:txBody>
                    <a:bodyPr/>
                    <a:lstStyle/>
                    <a:p>
                      <a:r>
                        <a:rPr lang="en-ZA" sz="1100" b="1" dirty="0" smtClean="0"/>
                        <a:t>Surrounding Communities </a:t>
                      </a:r>
                      <a:endParaRPr lang="en-US" sz="11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 bwMode="auto">
          <a:xfrm rot="16200000" flipH="1">
            <a:off x="6773547" y="3413658"/>
            <a:ext cx="337269" cy="1768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>
            <a:off x="6836738" y="5369447"/>
            <a:ext cx="223287" cy="10624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5975498" y="5270205"/>
            <a:ext cx="1984744" cy="3543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16200000" flipH="1">
            <a:off x="5896356" y="5173342"/>
            <a:ext cx="188412" cy="12407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6200000" flipH="1">
            <a:off x="7877556" y="5187519"/>
            <a:ext cx="163600" cy="8860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039293" y="5504123"/>
            <a:ext cx="1814623" cy="1107996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ZA" sz="1100" b="1" dirty="0" smtClean="0">
              <a:solidFill>
                <a:schemeClr val="bg1"/>
              </a:solidFill>
            </a:endParaRPr>
          </a:p>
          <a:p>
            <a:pPr algn="ctr"/>
            <a:r>
              <a:rPr lang="en-ZA" sz="1100" b="1" dirty="0" smtClean="0">
                <a:solidFill>
                  <a:schemeClr val="bg1"/>
                </a:solidFill>
              </a:rPr>
              <a:t>Differentiated Benefits  (by option) </a:t>
            </a:r>
          </a:p>
          <a:p>
            <a:pPr algn="ctr"/>
            <a:endParaRPr lang="en-ZA" sz="1100" b="1" dirty="0" smtClean="0">
              <a:solidFill>
                <a:schemeClr val="bg1"/>
              </a:solidFill>
            </a:endParaRPr>
          </a:p>
          <a:p>
            <a:pPr algn="ctr"/>
            <a:endParaRPr lang="en-ZA" sz="1100" b="1" dirty="0" smtClean="0">
              <a:solidFill>
                <a:schemeClr val="bg1"/>
              </a:solidFill>
            </a:endParaRPr>
          </a:p>
          <a:p>
            <a:pPr algn="ctr"/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07126" y="3976576"/>
            <a:ext cx="89313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↑ exogenous </a:t>
            </a:r>
          </a:p>
          <a:p>
            <a:r>
              <a:rPr lang="en-US" sz="1000" b="1" dirty="0" smtClean="0"/>
              <a:t>component    of the     budget </a:t>
            </a:r>
          </a:p>
          <a:p>
            <a:endParaRPr lang="en-ZA" sz="800" b="1" dirty="0" smtClean="0"/>
          </a:p>
          <a:p>
            <a:endParaRPr lang="en-ZA" sz="800" b="1" dirty="0" smtClean="0"/>
          </a:p>
          <a:p>
            <a:endParaRPr lang="en-US" sz="8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12652" y="1300716"/>
            <a:ext cx="3795822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ZA" sz="1400" b="1" dirty="0" smtClean="0">
                <a:solidFill>
                  <a:schemeClr val="bg1"/>
                </a:solidFill>
              </a:rPr>
              <a:t>     </a:t>
            </a:r>
            <a:r>
              <a:rPr lang="en-ZA" sz="1400" b="1" dirty="0" smtClean="0">
                <a:solidFill>
                  <a:schemeClr val="bg1"/>
                </a:solidFill>
              </a:rPr>
              <a:t>PROVISION OF HEALTH CARE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33376" y="3533553"/>
            <a:ext cx="171538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Endogenous component  </a:t>
            </a:r>
          </a:p>
          <a:p>
            <a:endParaRPr lang="en-ZA" sz="800" b="1" dirty="0" smtClean="0"/>
          </a:p>
          <a:p>
            <a:endParaRPr lang="en-ZA" sz="800" b="1" dirty="0" smtClean="0"/>
          </a:p>
          <a:p>
            <a:endParaRPr lang="en-US" sz="800" b="1" dirty="0"/>
          </a:p>
        </p:txBody>
      </p:sp>
      <p:sp>
        <p:nvSpPr>
          <p:cNvPr id="56" name="Curved Left Arrow 55"/>
          <p:cNvSpPr/>
          <p:nvPr/>
        </p:nvSpPr>
        <p:spPr bwMode="auto">
          <a:xfrm rot="5400000">
            <a:off x="3472142" y="3068940"/>
            <a:ext cx="818707" cy="1737557"/>
          </a:xfrm>
          <a:prstGeom prst="curvedLeftArrow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Elbow Connector 57"/>
          <p:cNvCxnSpPr/>
          <p:nvPr/>
        </p:nvCxnSpPr>
        <p:spPr bwMode="auto">
          <a:xfrm rot="16200000" flipH="1">
            <a:off x="4768703" y="3843669"/>
            <a:ext cx="829339" cy="520996"/>
          </a:xfrm>
          <a:prstGeom prst="bentConnector3">
            <a:avLst>
              <a:gd name="adj1" fmla="val 96154"/>
            </a:avLst>
          </a:prstGeom>
          <a:ln>
            <a:prstDash val="sysDash"/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 bwMode="auto">
          <a:xfrm rot="10800000" flipV="1">
            <a:off x="2966485" y="4497571"/>
            <a:ext cx="1775637" cy="10633"/>
          </a:xfrm>
          <a:prstGeom prst="straightConnector1">
            <a:avLst/>
          </a:prstGeom>
          <a:ln>
            <a:prstDash val="dashDot"/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67831" y="4359349"/>
            <a:ext cx="2544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i="1" dirty="0" smtClean="0"/>
              <a:t>Diminishing Budget/Revenue </a:t>
            </a:r>
            <a:endParaRPr lang="en-US" sz="1400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833" y="1506169"/>
            <a:ext cx="8229600" cy="776287"/>
          </a:xfrm>
        </p:spPr>
        <p:txBody>
          <a:bodyPr/>
          <a:lstStyle/>
          <a:p>
            <a:r>
              <a:rPr lang="en-ZA" sz="2800" dirty="0" smtClean="0"/>
              <a:t>MICRO-LEVEL – ???</a:t>
            </a:r>
            <a:r>
              <a:rPr lang="en-ZA" sz="2400" b="0" i="1" dirty="0" smtClean="0"/>
              <a:t>  </a:t>
            </a:r>
            <a:endParaRPr lang="en-US" sz="2400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800" dirty="0" smtClean="0"/>
              <a:t>Implementation of programmes must take into account the health care setting &amp; structure </a:t>
            </a:r>
            <a:endParaRPr lang="en-ZA" sz="1800" dirty="0" smtClean="0"/>
          </a:p>
          <a:p>
            <a:endParaRPr lang="en-ZA" sz="1800" dirty="0" smtClean="0"/>
          </a:p>
          <a:p>
            <a:r>
              <a:rPr lang="en-ZA" sz="1800" dirty="0" smtClean="0"/>
              <a:t>Marginal changes in programme processes/outputs places additional burden on current resources</a:t>
            </a:r>
            <a:endParaRPr lang="en-ZA" sz="1800" dirty="0" smtClean="0"/>
          </a:p>
          <a:p>
            <a:endParaRPr lang="en-ZA" sz="1800" dirty="0" smtClean="0"/>
          </a:p>
          <a:p>
            <a:r>
              <a:rPr lang="en-ZA" sz="1800" dirty="0" smtClean="0"/>
              <a:t>Huge changes in funding arrangements may inevitably lead to a need to review the entire organisation of health care  </a:t>
            </a:r>
          </a:p>
          <a:p>
            <a:endParaRPr lang="en-ZA" sz="1800" dirty="0" smtClean="0"/>
          </a:p>
          <a:p>
            <a:r>
              <a:rPr lang="en-ZA" sz="1800" dirty="0" smtClean="0"/>
              <a:t>Trade-offs must be explicit </a:t>
            </a:r>
            <a:endParaRPr lang="en-ZA" sz="1800" dirty="0" smtClean="0"/>
          </a:p>
          <a:p>
            <a:endParaRPr lang="en-ZA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457200" y="1357313"/>
            <a:ext cx="8229600" cy="918053"/>
          </a:xfrm>
          <a:solidFill>
            <a:schemeClr val="tx1">
              <a:lumMod val="75000"/>
            </a:schemeClr>
          </a:solidFill>
        </p:spPr>
        <p:txBody>
          <a:bodyPr/>
          <a:lstStyle/>
          <a:p>
            <a:r>
              <a:rPr lang="en-ZA" sz="2800" dirty="0" smtClean="0">
                <a:solidFill>
                  <a:schemeClr val="bg1"/>
                </a:solidFill>
              </a:rPr>
              <a:t>CONCLUSION: INTEGRATED MANAGEMENT &amp; REPORTING </a:t>
            </a:r>
            <a:r>
              <a:rPr lang="en-ZA" sz="2800" dirty="0" smtClean="0">
                <a:solidFill>
                  <a:schemeClr val="bg1"/>
                </a:solidFill>
              </a:rPr>
              <a:t>– UTOPIA OR MINE FIELD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ZA" sz="1400" dirty="0" smtClean="0"/>
          </a:p>
          <a:p>
            <a:r>
              <a:rPr lang="en-ZA" sz="1400" dirty="0" smtClean="0"/>
              <a:t>During changes in the funding  and provision of health care – consideration must be given to macro, meso and micro – level implications </a:t>
            </a:r>
          </a:p>
          <a:p>
            <a:endParaRPr lang="en-ZA" sz="1400" dirty="0" smtClean="0"/>
          </a:p>
          <a:p>
            <a:pPr lvl="1"/>
            <a:r>
              <a:rPr lang="en-ZA" sz="1200" i="1" dirty="0" smtClean="0"/>
              <a:t>Noble macro objectives can have unintended consequences at a micro level </a:t>
            </a:r>
            <a:endParaRPr lang="en-ZA" sz="1200" i="1" dirty="0" smtClean="0"/>
          </a:p>
          <a:p>
            <a:endParaRPr lang="en-ZA" sz="1400" dirty="0" smtClean="0"/>
          </a:p>
          <a:p>
            <a:r>
              <a:rPr lang="en-ZA" sz="1400" dirty="0" smtClean="0"/>
              <a:t>Different funding and delivery arrangement – affect location, ownership and record-keeping of data  </a:t>
            </a:r>
            <a:endParaRPr lang="en-ZA" sz="1400" dirty="0" smtClean="0"/>
          </a:p>
          <a:p>
            <a:endParaRPr lang="en-ZA" sz="1400" dirty="0" smtClean="0"/>
          </a:p>
          <a:p>
            <a:r>
              <a:rPr lang="en-ZA" sz="1400" dirty="0" smtClean="0"/>
              <a:t>Issues of confidentiality </a:t>
            </a:r>
          </a:p>
          <a:p>
            <a:endParaRPr lang="en-ZA" sz="1400" dirty="0" smtClean="0"/>
          </a:p>
          <a:p>
            <a:endParaRPr lang="en-ZA" sz="1400" dirty="0" smtClean="0"/>
          </a:p>
          <a:p>
            <a:endParaRPr lang="en-ZA" sz="1400" dirty="0" smtClean="0"/>
          </a:p>
          <a:p>
            <a:pPr>
              <a:buNone/>
            </a:pPr>
            <a:r>
              <a:rPr lang="en-ZA" sz="1400" dirty="0" smtClean="0"/>
              <a:t> </a:t>
            </a:r>
            <a:endParaRPr lang="en-US" sz="1400" dirty="0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C4AEA-C9A1-4728-9F71-9B76D358438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3228754" y="260911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Elbow Connector 7"/>
          <p:cNvCxnSpPr/>
          <p:nvPr/>
        </p:nvCxnSpPr>
        <p:spPr bwMode="auto">
          <a:xfrm>
            <a:off x="7814929" y="5135527"/>
            <a:ext cx="712382" cy="404037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 bwMode="auto">
          <a:xfrm>
            <a:off x="7527850" y="5645889"/>
            <a:ext cx="1456661" cy="871869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Separation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ZA" sz="1200" b="1" dirty="0" smtClean="0">
                <a:solidFill>
                  <a:schemeClr val="bg1"/>
                </a:solidFill>
              </a:rPr>
              <a:t>After Care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19848" y="5146159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b="1" i="1" dirty="0" smtClean="0"/>
              <a:t>Rehab </a:t>
            </a:r>
            <a:endParaRPr lang="en-US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3457" y="2854547"/>
            <a:ext cx="7772400" cy="1362075"/>
          </a:xfrm>
        </p:spPr>
        <p:txBody>
          <a:bodyPr/>
          <a:lstStyle/>
          <a:p>
            <a:pPr algn="ctr"/>
            <a:r>
              <a:rPr lang="en-ZA" dirty="0" smtClean="0"/>
              <a:t>Thank you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1934" y="655564"/>
            <a:ext cx="4136066" cy="545915"/>
          </a:xfrm>
          <a:solidFill>
            <a:schemeClr val="tx1">
              <a:lumMod val="75000"/>
            </a:schemeClr>
          </a:solidFill>
        </p:spPr>
        <p:txBody>
          <a:bodyPr/>
          <a:lstStyle/>
          <a:p>
            <a:r>
              <a:rPr lang="en-ZA" sz="3200" dirty="0" smtClean="0">
                <a:solidFill>
                  <a:schemeClr val="bg1"/>
                </a:solidFill>
              </a:rPr>
              <a:t>POLICY ISSUE  ICREFORMS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C4AEA-C9A1-4728-9F71-9B76D35843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630325" y="850605"/>
          <a:ext cx="6096000" cy="4014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Down Arrow 10"/>
          <p:cNvSpPr/>
          <p:nvPr/>
        </p:nvSpPr>
        <p:spPr bwMode="auto">
          <a:xfrm>
            <a:off x="3349256" y="4146699"/>
            <a:ext cx="180754" cy="308344"/>
          </a:xfrm>
          <a:prstGeom prst="downArrow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6744587" y="4043918"/>
            <a:ext cx="166576" cy="304798"/>
          </a:xfrm>
          <a:prstGeom prst="downArrow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488019" y="4444411"/>
            <a:ext cx="1871330" cy="531627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Salaries; budget deficit; historical budgets  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03089" y="4352262"/>
            <a:ext cx="1839432" cy="531627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  Fee for Service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7786851" y="4004655"/>
            <a:ext cx="1538179" cy="461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8190338" y="4025922"/>
            <a:ext cx="1481470" cy="42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7404078" y="3994030"/>
            <a:ext cx="1570077" cy="47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4926692" y="4153512"/>
            <a:ext cx="1435398" cy="42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3985434" y="4095307"/>
            <a:ext cx="1449573" cy="425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1568302" y="4003161"/>
            <a:ext cx="144602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66753" y="5146157"/>
            <a:ext cx="489098" cy="893135"/>
          </a:xfrm>
          <a:prstGeom prst="rect">
            <a:avLst/>
          </a:prstGeom>
          <a:noFill/>
        </p:spPr>
      </p:pic>
      <p:pic>
        <p:nvPicPr>
          <p:cNvPr id="25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80661" y="5170967"/>
            <a:ext cx="489098" cy="893135"/>
          </a:xfrm>
          <a:prstGeom prst="rect">
            <a:avLst/>
          </a:prstGeom>
          <a:noFill/>
        </p:spPr>
      </p:pic>
      <p:pic>
        <p:nvPicPr>
          <p:cNvPr id="26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73304" y="5153245"/>
            <a:ext cx="489098" cy="893135"/>
          </a:xfrm>
          <a:prstGeom prst="rect">
            <a:avLst/>
          </a:prstGeom>
          <a:noFill/>
        </p:spPr>
      </p:pic>
      <p:pic>
        <p:nvPicPr>
          <p:cNvPr id="27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34046" y="5156792"/>
            <a:ext cx="467833" cy="893135"/>
          </a:xfrm>
          <a:prstGeom prst="rect">
            <a:avLst/>
          </a:prstGeom>
          <a:noFill/>
        </p:spPr>
      </p:pic>
      <p:pic>
        <p:nvPicPr>
          <p:cNvPr id="28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84157" y="5149703"/>
            <a:ext cx="489098" cy="893135"/>
          </a:xfrm>
          <a:prstGeom prst="rect">
            <a:avLst/>
          </a:prstGeom>
          <a:noFill/>
        </p:spPr>
      </p:pic>
      <p:pic>
        <p:nvPicPr>
          <p:cNvPr id="29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06772" y="5149703"/>
            <a:ext cx="489098" cy="893135"/>
          </a:xfrm>
          <a:prstGeom prst="rect">
            <a:avLst/>
          </a:prstGeom>
          <a:noFill/>
        </p:spPr>
      </p:pic>
      <p:pic>
        <p:nvPicPr>
          <p:cNvPr id="30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42567" y="5128438"/>
            <a:ext cx="489098" cy="893135"/>
          </a:xfrm>
          <a:prstGeom prst="rect">
            <a:avLst/>
          </a:prstGeom>
          <a:noFill/>
        </p:spPr>
      </p:pic>
      <p:pic>
        <p:nvPicPr>
          <p:cNvPr id="31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26596" y="5110717"/>
            <a:ext cx="489098" cy="8931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ZA" sz="3600" dirty="0" smtClean="0">
                <a:solidFill>
                  <a:schemeClr val="bg1"/>
                </a:solidFill>
              </a:rPr>
              <a:t>CHALLENGES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7024"/>
            <a:ext cx="8229600" cy="4413140"/>
          </a:xfrm>
        </p:spPr>
        <p:txBody>
          <a:bodyPr/>
          <a:lstStyle/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SA </a:t>
            </a:r>
            <a:r>
              <a:rPr lang="en-US" sz="1800" dirty="0" smtClean="0"/>
              <a:t>health system is inequitable.............with the privileged few having disproportionate access to health services</a:t>
            </a:r>
          </a:p>
          <a:p>
            <a:pPr>
              <a:buNone/>
            </a:pPr>
            <a:endParaRPr lang="en-ZA" sz="1800" dirty="0" smtClean="0"/>
          </a:p>
          <a:p>
            <a:pPr>
              <a:buNone/>
            </a:pPr>
            <a:endParaRPr lang="en-ZA" sz="1800" dirty="0" smtClean="0"/>
          </a:p>
          <a:p>
            <a:pPr>
              <a:buNone/>
            </a:pPr>
            <a:endParaRPr lang="en-ZA" sz="1800" dirty="0" smtClean="0"/>
          </a:p>
          <a:p>
            <a:r>
              <a:rPr lang="en-US" sz="1800" dirty="0" smtClean="0"/>
              <a:t>Recognition that this system is neither rational nor fair</a:t>
            </a:r>
          </a:p>
          <a:p>
            <a:endParaRPr lang="en-ZA" sz="1800" dirty="0" smtClean="0"/>
          </a:p>
          <a:p>
            <a:endParaRPr lang="en-ZA" sz="1800" dirty="0" smtClean="0"/>
          </a:p>
          <a:p>
            <a:endParaRPr lang="en-ZA" sz="1800" dirty="0" smtClean="0"/>
          </a:p>
          <a:p>
            <a:r>
              <a:rPr lang="en-US" sz="1800" dirty="0" smtClean="0"/>
              <a:t>Current system of healthcare financing is two tiered  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algn="r">
              <a:buNone/>
            </a:pPr>
            <a:r>
              <a:rPr lang="en-US" sz="1600" b="1" i="1" dirty="0" smtClean="0"/>
              <a:t>Source: 2012 - National Department of Health</a:t>
            </a:r>
          </a:p>
          <a:p>
            <a:pPr algn="r">
              <a:buNone/>
            </a:pPr>
            <a:r>
              <a:rPr lang="en-ZA" sz="1000" b="1" i="1" dirty="0" smtClean="0"/>
              <a:t>Presentation to mining sector stakeholders’ workshop (02 February  2012) </a:t>
            </a:r>
            <a:endParaRPr lang="en-US" sz="1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7314"/>
            <a:ext cx="8133907" cy="609710"/>
          </a:xfrm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ZA" sz="2800" dirty="0" smtClean="0">
                <a:solidFill>
                  <a:schemeClr val="bg1"/>
                </a:solidFill>
              </a:rPr>
              <a:t>PROPOSED HEALTH REFORMS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To address the fragmentation and </a:t>
            </a:r>
            <a:r>
              <a:rPr lang="en-US" sz="2000" dirty="0" smtClean="0"/>
              <a:t>inequity requires </a:t>
            </a:r>
            <a:r>
              <a:rPr lang="en-US" sz="2000" dirty="0" smtClean="0"/>
              <a:t>a healthcare </a:t>
            </a:r>
            <a:r>
              <a:rPr lang="en-US" sz="2000" b="1" dirty="0" smtClean="0"/>
              <a:t>financing </a:t>
            </a:r>
            <a:r>
              <a:rPr lang="en-US" sz="2000" b="1" dirty="0" smtClean="0"/>
              <a:t>mechanism </a:t>
            </a:r>
            <a:r>
              <a:rPr lang="en-US" sz="2000" dirty="0" smtClean="0"/>
              <a:t>that </a:t>
            </a:r>
            <a:r>
              <a:rPr lang="en-US" sz="2000" dirty="0" smtClean="0"/>
              <a:t>covers the </a:t>
            </a:r>
            <a:r>
              <a:rPr lang="en-US" sz="2000" b="1" dirty="0" smtClean="0"/>
              <a:t>whole population such as </a:t>
            </a:r>
            <a:r>
              <a:rPr lang="en-US" sz="2000" b="1" dirty="0" smtClean="0"/>
              <a:t>NHI</a:t>
            </a:r>
          </a:p>
          <a:p>
            <a:endParaRPr lang="en-ZA" sz="2000" dirty="0" smtClean="0"/>
          </a:p>
          <a:p>
            <a:r>
              <a:rPr lang="en-ZA" sz="2000" dirty="0" smtClean="0"/>
              <a:t>Furthermore, four interventions need to also happen simultaneously,</a:t>
            </a:r>
          </a:p>
          <a:p>
            <a:endParaRPr lang="en-ZA" sz="2000" dirty="0" smtClean="0"/>
          </a:p>
          <a:p>
            <a:pPr lvl="1"/>
            <a:r>
              <a:rPr lang="en-US" sz="1400" dirty="0" smtClean="0"/>
              <a:t>a c</a:t>
            </a:r>
            <a:r>
              <a:rPr lang="en-US" sz="1400" b="1" i="1" dirty="0" smtClean="0"/>
              <a:t>omplete </a:t>
            </a:r>
            <a:r>
              <a:rPr lang="en-US" sz="1400" b="1" i="1" dirty="0" smtClean="0"/>
              <a:t>transformation of healthcare service </a:t>
            </a:r>
            <a:r>
              <a:rPr lang="en-US" sz="1400" b="1" i="1" dirty="0" smtClean="0"/>
              <a:t>provision </a:t>
            </a:r>
            <a:r>
              <a:rPr lang="en-US" sz="1400" dirty="0" smtClean="0"/>
              <a:t>and </a:t>
            </a:r>
            <a:r>
              <a:rPr lang="en-US" sz="1400" dirty="0" smtClean="0"/>
              <a:t>delivery</a:t>
            </a:r>
            <a:r>
              <a:rPr lang="en-US" sz="1400" dirty="0" smtClean="0"/>
              <a:t>;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b="1" i="1" dirty="0" smtClean="0"/>
              <a:t>total overhaul of the entire healthcare </a:t>
            </a:r>
            <a:r>
              <a:rPr lang="en-US" sz="1400" b="1" i="1" dirty="0" smtClean="0"/>
              <a:t>system; </a:t>
            </a:r>
          </a:p>
          <a:p>
            <a:pPr lvl="1">
              <a:buNone/>
            </a:pPr>
            <a:r>
              <a:rPr lang="en-ZA" sz="1400" b="1" i="1" dirty="0" smtClean="0"/>
              <a:t> </a:t>
            </a:r>
            <a:endParaRPr lang="en-US" sz="1400" b="1" i="1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b="1" i="1" dirty="0" smtClean="0"/>
              <a:t>radical change of administration and </a:t>
            </a:r>
            <a:r>
              <a:rPr lang="en-US" sz="1400" b="1" i="1" dirty="0" smtClean="0"/>
              <a:t>management; and </a:t>
            </a:r>
          </a:p>
          <a:p>
            <a:pPr lvl="1"/>
            <a:endParaRPr lang="en-US" sz="1400" b="1" i="1" dirty="0" smtClean="0"/>
          </a:p>
          <a:p>
            <a:pPr lvl="1"/>
            <a:r>
              <a:rPr lang="en-US" sz="1400" i="1" dirty="0" smtClean="0"/>
              <a:t>the </a:t>
            </a:r>
            <a:r>
              <a:rPr lang="en-US" sz="1400" i="1" dirty="0" smtClean="0"/>
              <a:t>provision of a </a:t>
            </a:r>
            <a:r>
              <a:rPr lang="en-US" sz="1400" b="1" i="1" dirty="0" smtClean="0"/>
              <a:t>comprehensive package of </a:t>
            </a:r>
            <a:r>
              <a:rPr lang="en-US" sz="1400" b="1" i="1" dirty="0" smtClean="0"/>
              <a:t>care</a:t>
            </a:r>
            <a:r>
              <a:rPr lang="en-US" i="1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47885" y="2737588"/>
            <a:ext cx="7772400" cy="1362075"/>
          </a:xfrm>
        </p:spPr>
        <p:txBody>
          <a:bodyPr/>
          <a:lstStyle/>
          <a:p>
            <a:r>
              <a:rPr lang="en-ZA" dirty="0" smtClean="0"/>
              <a:t>MACRO – LEVEL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833" y="1506169"/>
            <a:ext cx="8229600" cy="776287"/>
          </a:xfrm>
        </p:spPr>
        <p:txBody>
          <a:bodyPr/>
          <a:lstStyle/>
          <a:p>
            <a:r>
              <a:rPr lang="en-ZA" sz="2800" dirty="0" smtClean="0"/>
              <a:t>FINANCING INTERMEDIARIES </a:t>
            </a:r>
            <a:r>
              <a:rPr lang="en-ZA" sz="2000" dirty="0" smtClean="0"/>
              <a:t>(IN 2005 Rand terms)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800" dirty="0" smtClean="0"/>
              <a:t>National Department of Health: 1 billion </a:t>
            </a:r>
          </a:p>
          <a:p>
            <a:endParaRPr lang="en-ZA" sz="1800" dirty="0" smtClean="0"/>
          </a:p>
          <a:p>
            <a:r>
              <a:rPr lang="en-ZA" sz="1800" dirty="0" smtClean="0"/>
              <a:t>Local Departments of Health: 1 billion </a:t>
            </a:r>
          </a:p>
          <a:p>
            <a:endParaRPr lang="en-ZA" sz="1800" dirty="0" smtClean="0"/>
          </a:p>
          <a:p>
            <a:r>
              <a:rPr lang="en-ZA" sz="1800" dirty="0" smtClean="0"/>
              <a:t>Provincial Departments of Health: R45.5 billion </a:t>
            </a:r>
          </a:p>
          <a:p>
            <a:endParaRPr lang="en-ZA" sz="1800" dirty="0" smtClean="0"/>
          </a:p>
          <a:p>
            <a:r>
              <a:rPr lang="en-ZA" sz="1800" dirty="0" smtClean="0"/>
              <a:t>Household out-of-pocket: R16.5 billion </a:t>
            </a:r>
            <a:r>
              <a:rPr lang="en-ZA" dirty="0" smtClean="0"/>
              <a:t>(~ underestimate) </a:t>
            </a:r>
          </a:p>
          <a:p>
            <a:endParaRPr lang="en-ZA" sz="1800" dirty="0" smtClean="0"/>
          </a:p>
          <a:p>
            <a:r>
              <a:rPr lang="en-ZA" sz="1800" dirty="0" smtClean="0"/>
              <a:t>Medical Schemes: R54.2 billion </a:t>
            </a:r>
          </a:p>
          <a:p>
            <a:endParaRPr lang="en-ZA" sz="1800" dirty="0" smtClean="0"/>
          </a:p>
          <a:p>
            <a:r>
              <a:rPr lang="en-ZA" sz="1800" dirty="0" smtClean="0"/>
              <a:t>Firms’ direct payments: ± R1 billion   </a:t>
            </a:r>
          </a:p>
          <a:p>
            <a:endParaRPr lang="en-ZA" sz="1800" dirty="0" smtClean="0"/>
          </a:p>
          <a:p>
            <a:endParaRPr lang="en-ZA" sz="1800" dirty="0" smtClean="0"/>
          </a:p>
          <a:p>
            <a:endParaRPr lang="en-ZA" sz="1800" dirty="0" smtClean="0"/>
          </a:p>
          <a:p>
            <a:pPr algn="r">
              <a:buNone/>
            </a:pPr>
            <a:r>
              <a:rPr lang="en-ZA" sz="1100" b="1" dirty="0" smtClean="0"/>
              <a:t>Source: McIntyre D, Thiede M, Nkosi M, et al. A Critical Analysis of the Current South African Health System: SHIELD Work Package 1 report.(2007)   </a:t>
            </a:r>
            <a:endParaRPr lang="en-US" sz="1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1800" dirty="0" smtClean="0"/>
              <a:t>PAUCITY OF DATA ON WORKPLACE PROVISION OF CARE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ZA" sz="1600" dirty="0" smtClean="0"/>
              <a:t>“ Despite the active role of the private sector in health care provision in the workplace, </a:t>
            </a:r>
          </a:p>
          <a:p>
            <a:pPr>
              <a:buNone/>
            </a:pPr>
            <a:r>
              <a:rPr lang="en-ZA" sz="1600" dirty="0" smtClean="0"/>
              <a:t>  sourcing of data proved problematic as it was neither available nor accessible. </a:t>
            </a:r>
          </a:p>
          <a:p>
            <a:pPr>
              <a:buNone/>
            </a:pPr>
            <a:r>
              <a:rPr lang="en-ZA" sz="1600" dirty="0" smtClean="0"/>
              <a:t>  Consequently, most of the data were sourced from governments departments, policy </a:t>
            </a:r>
          </a:p>
          <a:p>
            <a:pPr>
              <a:buNone/>
            </a:pPr>
            <a:r>
              <a:rPr lang="en-ZA" sz="1600" dirty="0" smtClean="0"/>
              <a:t>  documents, company reports and through personal communication.”    </a:t>
            </a:r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>
              <a:buNone/>
            </a:pPr>
            <a:endParaRPr lang="en-ZA" sz="1600" dirty="0" smtClean="0"/>
          </a:p>
          <a:p>
            <a:pPr algn="r">
              <a:buNone/>
            </a:pPr>
            <a:r>
              <a:rPr lang="en-ZA" sz="1200" b="1" dirty="0" smtClean="0"/>
              <a:t>Source: Adams S, </a:t>
            </a:r>
            <a:r>
              <a:rPr lang="en-ZA" sz="1200" b="1" dirty="0" err="1" smtClean="0"/>
              <a:t>Morar</a:t>
            </a:r>
            <a:r>
              <a:rPr lang="en-ZA" sz="1200" b="1" dirty="0" smtClean="0"/>
              <a:t> R, Kolbe-Alexander T, </a:t>
            </a:r>
            <a:r>
              <a:rPr lang="en-ZA" sz="1200" b="1" dirty="0" err="1" smtClean="0"/>
              <a:t>Jeebhay</a:t>
            </a:r>
            <a:r>
              <a:rPr lang="en-ZA" sz="1200" b="1" dirty="0" smtClean="0"/>
              <a:t> M. Health and Healthcare in the Workplace. In: Harrison S, Bhana R, Ntuli A, eds. South African Review 2007   </a:t>
            </a: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2F706-FD3E-4710-B573-74458F5330C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2800" dirty="0" smtClean="0"/>
              <a:t>THE MINING MODEL – </a:t>
            </a:r>
            <a:r>
              <a:rPr lang="en-ZA" sz="1800" b="0" i="1" dirty="0" smtClean="0"/>
              <a:t>extract from IMSA NHI Policy Brief 15</a:t>
            </a:r>
            <a:endParaRPr lang="en-US" sz="1800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8921"/>
            <a:ext cx="8229600" cy="4710223"/>
          </a:xfrm>
        </p:spPr>
        <p:txBody>
          <a:bodyPr/>
          <a:lstStyle/>
          <a:p>
            <a:r>
              <a:rPr lang="en-ZA" sz="1600" dirty="0" smtClean="0"/>
              <a:t>A 1997 Report</a:t>
            </a:r>
            <a:r>
              <a:rPr lang="en-ZA" dirty="0" smtClean="0"/>
              <a:t>: </a:t>
            </a:r>
          </a:p>
          <a:p>
            <a:endParaRPr lang="en-ZA" dirty="0" smtClean="0"/>
          </a:p>
          <a:p>
            <a:pPr lvl="1">
              <a:buFont typeface="Courier New" pitchFamily="49" charset="0"/>
              <a:buChar char="o"/>
            </a:pPr>
            <a:r>
              <a:rPr lang="en-ZA" sz="1400" dirty="0" smtClean="0"/>
              <a:t>66 mine hospitals with a total of 6, 088 beds </a:t>
            </a:r>
          </a:p>
          <a:p>
            <a:pPr lvl="1">
              <a:buFont typeface="Courier New" pitchFamily="49" charset="0"/>
              <a:buChar char="o"/>
            </a:pPr>
            <a:r>
              <a:rPr lang="en-ZA" sz="1400" dirty="0" smtClean="0"/>
              <a:t>Extensive primary care facilities </a:t>
            </a:r>
          </a:p>
          <a:p>
            <a:pPr lvl="1">
              <a:buFont typeface="Courier New" pitchFamily="49" charset="0"/>
              <a:buChar char="o"/>
            </a:pPr>
            <a:endParaRPr lang="en-ZA" sz="1400" dirty="0" smtClean="0"/>
          </a:p>
          <a:p>
            <a:pPr lvl="1">
              <a:buFont typeface="Courier New" pitchFamily="49" charset="0"/>
              <a:buChar char="o"/>
            </a:pPr>
            <a:r>
              <a:rPr lang="en-ZA" sz="1400" dirty="0" smtClean="0"/>
              <a:t>29% reduction in the number of mine hospital beds between 1985 and 1997 </a:t>
            </a:r>
          </a:p>
          <a:p>
            <a:pPr lvl="1">
              <a:buFont typeface="Courier New" pitchFamily="49" charset="0"/>
              <a:buChar char="o"/>
            </a:pPr>
            <a:endParaRPr lang="en-ZA" sz="1400" dirty="0" smtClean="0"/>
          </a:p>
          <a:p>
            <a:pPr lvl="1" algn="r">
              <a:buNone/>
            </a:pPr>
            <a:r>
              <a:rPr lang="en-ZA" b="1" dirty="0" smtClean="0"/>
              <a:t>Source: Söderlund N, Schierhout G, Van der Heever A. Technical Report to Chapter 13 of the 1998 SA Health Review. A report to Health Systems Trust by the Centre for Health Policy.  </a:t>
            </a:r>
          </a:p>
          <a:p>
            <a:endParaRPr lang="en-ZA" dirty="0" smtClean="0"/>
          </a:p>
          <a:p>
            <a:r>
              <a:rPr lang="en-ZA" dirty="0" smtClean="0"/>
              <a:t>A 2006 Report </a:t>
            </a:r>
          </a:p>
          <a:p>
            <a:endParaRPr lang="en-ZA" dirty="0" smtClean="0"/>
          </a:p>
          <a:p>
            <a:pPr lvl="1">
              <a:buFont typeface="Courier New" pitchFamily="49" charset="0"/>
              <a:buChar char="o"/>
            </a:pPr>
            <a:r>
              <a:rPr lang="en-ZA" sz="1400" dirty="0" smtClean="0"/>
              <a:t>5 mine hospitals </a:t>
            </a:r>
          </a:p>
          <a:p>
            <a:pPr lvl="1">
              <a:buFont typeface="Courier New" pitchFamily="49" charset="0"/>
              <a:buChar char="o"/>
            </a:pPr>
            <a:r>
              <a:rPr lang="en-ZA" sz="1400" dirty="0" smtClean="0"/>
              <a:t>1, 470 beds (5.3% of the total private beds) </a:t>
            </a:r>
          </a:p>
          <a:p>
            <a:pPr>
              <a:buNone/>
            </a:pPr>
            <a:endParaRPr lang="en-ZA" dirty="0" smtClean="0"/>
          </a:p>
          <a:p>
            <a:pPr marL="180975" lvl="1" indent="-180975" algn="r">
              <a:buNone/>
            </a:pPr>
            <a:r>
              <a:rPr lang="en-ZA" b="1" dirty="0" smtClean="0"/>
              <a:t>Source: Matsebula T, Willie M. Private Hospitals. In: Harrison S, Bhana R, Ntuli A, eds. South African Health Review 2007. Durban: Health Systems Trust; 2007  </a:t>
            </a:r>
          </a:p>
          <a:p>
            <a:pPr algn="r">
              <a:buNone/>
            </a:pPr>
            <a:endParaRPr lang="en-ZA" dirty="0" smtClean="0"/>
          </a:p>
          <a:p>
            <a:pPr>
              <a:buNone/>
            </a:pPr>
            <a:endParaRPr lang="en-ZA" i="1" dirty="0" smtClean="0"/>
          </a:p>
          <a:p>
            <a:pPr>
              <a:buNone/>
            </a:pPr>
            <a:r>
              <a:rPr lang="en-ZA" b="1" i="1" dirty="0" smtClean="0"/>
              <a:t>IMSA Policy Brief:</a:t>
            </a:r>
            <a:r>
              <a:rPr lang="en-ZA" i="1" dirty="0" smtClean="0"/>
              <a:t> This reduction over ten years seems unrealistic and it is possible that some </a:t>
            </a:r>
          </a:p>
          <a:p>
            <a:pPr>
              <a:buNone/>
            </a:pPr>
            <a:r>
              <a:rPr lang="en-ZA" i="1" dirty="0" smtClean="0"/>
              <a:t>hospitals classed as “independent” or belonging to one of the groups had previously been mine </a:t>
            </a:r>
          </a:p>
          <a:p>
            <a:pPr>
              <a:buNone/>
            </a:pPr>
            <a:r>
              <a:rPr lang="en-ZA" i="1" dirty="0" smtClean="0"/>
              <a:t>hospitals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tinumTemplateStd">
  <a:themeElements>
    <a:clrScheme name="PlatinumTemplateStd 5">
      <a:dk1>
        <a:srgbClr val="000000"/>
      </a:dk1>
      <a:lt1>
        <a:srgbClr val="FFFFFF"/>
      </a:lt1>
      <a:dk2>
        <a:srgbClr val="002776"/>
      </a:dk2>
      <a:lt2>
        <a:srgbClr val="8093BA"/>
      </a:lt2>
      <a:accent1>
        <a:srgbClr val="C60C30"/>
      </a:accent1>
      <a:accent2>
        <a:srgbClr val="E2D8AF"/>
      </a:accent2>
      <a:accent3>
        <a:srgbClr val="FFFFFF"/>
      </a:accent3>
      <a:accent4>
        <a:srgbClr val="000000"/>
      </a:accent4>
      <a:accent5>
        <a:srgbClr val="DFAAAD"/>
      </a:accent5>
      <a:accent6>
        <a:srgbClr val="CDC49E"/>
      </a:accent6>
      <a:hlink>
        <a:srgbClr val="4C689F"/>
      </a:hlink>
      <a:folHlink>
        <a:srgbClr val="99A9C8"/>
      </a:folHlink>
    </a:clrScheme>
    <a:fontScheme name="PlatinumTemplateSt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latinumTemplateStd 1">
        <a:dk1>
          <a:srgbClr val="000000"/>
        </a:dk1>
        <a:lt1>
          <a:srgbClr val="FFFFFF"/>
        </a:lt1>
        <a:dk2>
          <a:srgbClr val="002776"/>
        </a:dk2>
        <a:lt2>
          <a:srgbClr val="999A8F"/>
        </a:lt2>
        <a:accent1>
          <a:srgbClr val="D2492A"/>
        </a:accent1>
        <a:accent2>
          <a:srgbClr val="C88F42"/>
        </a:accent2>
        <a:accent3>
          <a:srgbClr val="FFFFFF"/>
        </a:accent3>
        <a:accent4>
          <a:srgbClr val="000000"/>
        </a:accent4>
        <a:accent5>
          <a:srgbClr val="E5B1AC"/>
        </a:accent5>
        <a:accent6>
          <a:srgbClr val="B5813B"/>
        </a:accent6>
        <a:hlink>
          <a:srgbClr val="63B1E5"/>
        </a:hlink>
        <a:folHlink>
          <a:srgbClr val="AEA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inumTemplateStd 2">
        <a:dk1>
          <a:srgbClr val="000000"/>
        </a:dk1>
        <a:lt1>
          <a:srgbClr val="FFFFFF"/>
        </a:lt1>
        <a:dk2>
          <a:srgbClr val="002776"/>
        </a:dk2>
        <a:lt2>
          <a:srgbClr val="999A8F"/>
        </a:lt2>
        <a:accent1>
          <a:srgbClr val="335291"/>
        </a:accent1>
        <a:accent2>
          <a:srgbClr val="4C689F"/>
        </a:accent2>
        <a:accent3>
          <a:srgbClr val="FFFFFF"/>
        </a:accent3>
        <a:accent4>
          <a:srgbClr val="000000"/>
        </a:accent4>
        <a:accent5>
          <a:srgbClr val="ADB3C7"/>
        </a:accent5>
        <a:accent6>
          <a:srgbClr val="445E90"/>
        </a:accent6>
        <a:hlink>
          <a:srgbClr val="8093BA"/>
        </a:hlink>
        <a:folHlink>
          <a:srgbClr val="99A9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inumTemplateStd 3">
        <a:dk1>
          <a:srgbClr val="000000"/>
        </a:dk1>
        <a:lt1>
          <a:srgbClr val="FFFFFF"/>
        </a:lt1>
        <a:dk2>
          <a:srgbClr val="002776"/>
        </a:dk2>
        <a:lt2>
          <a:srgbClr val="999A8F"/>
        </a:lt2>
        <a:accent1>
          <a:srgbClr val="63B1E5"/>
        </a:accent1>
        <a:accent2>
          <a:srgbClr val="865F7F"/>
        </a:accent2>
        <a:accent3>
          <a:srgbClr val="FFFFFF"/>
        </a:accent3>
        <a:accent4>
          <a:srgbClr val="000000"/>
        </a:accent4>
        <a:accent5>
          <a:srgbClr val="B7D5F0"/>
        </a:accent5>
        <a:accent6>
          <a:srgbClr val="795572"/>
        </a:accent6>
        <a:hlink>
          <a:srgbClr val="D2AD2A"/>
        </a:hlink>
        <a:folHlink>
          <a:srgbClr val="C88F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inumTemplateStd 4">
        <a:dk1>
          <a:srgbClr val="000000"/>
        </a:dk1>
        <a:lt1>
          <a:srgbClr val="FFFFFF"/>
        </a:lt1>
        <a:dk2>
          <a:srgbClr val="002776"/>
        </a:dk2>
        <a:lt2>
          <a:srgbClr val="999A8F"/>
        </a:lt2>
        <a:accent1>
          <a:srgbClr val="312626"/>
        </a:accent1>
        <a:accent2>
          <a:srgbClr val="999A8F"/>
        </a:accent2>
        <a:accent3>
          <a:srgbClr val="FFFFFF"/>
        </a:accent3>
        <a:accent4>
          <a:srgbClr val="000000"/>
        </a:accent4>
        <a:accent5>
          <a:srgbClr val="ADACAC"/>
        </a:accent5>
        <a:accent6>
          <a:srgbClr val="8A8B81"/>
        </a:accent6>
        <a:hlink>
          <a:srgbClr val="A79E70"/>
        </a:hlink>
        <a:folHlink>
          <a:srgbClr val="AEA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tinumTemplateStd 5">
        <a:dk1>
          <a:srgbClr val="000000"/>
        </a:dk1>
        <a:lt1>
          <a:srgbClr val="FFFFFF"/>
        </a:lt1>
        <a:dk2>
          <a:srgbClr val="002776"/>
        </a:dk2>
        <a:lt2>
          <a:srgbClr val="8093BA"/>
        </a:lt2>
        <a:accent1>
          <a:srgbClr val="C60C30"/>
        </a:accent1>
        <a:accent2>
          <a:srgbClr val="E2D8AF"/>
        </a:accent2>
        <a:accent3>
          <a:srgbClr val="FFFFFF"/>
        </a:accent3>
        <a:accent4>
          <a:srgbClr val="000000"/>
        </a:accent4>
        <a:accent5>
          <a:srgbClr val="DFAAAD"/>
        </a:accent5>
        <a:accent6>
          <a:srgbClr val="CDC49E"/>
        </a:accent6>
        <a:hlink>
          <a:srgbClr val="4C689F"/>
        </a:hlink>
        <a:folHlink>
          <a:srgbClr val="99A9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ngloAmerican_Blue BG">
  <a:themeElements>
    <a:clrScheme name="AAplc">
      <a:dk1>
        <a:srgbClr val="002776"/>
      </a:dk1>
      <a:lt1>
        <a:srgbClr val="FFFFFF"/>
      </a:lt1>
      <a:dk2>
        <a:srgbClr val="002776"/>
      </a:dk2>
      <a:lt2>
        <a:srgbClr val="63B1E5"/>
      </a:lt2>
      <a:accent1>
        <a:srgbClr val="C60C30"/>
      </a:accent1>
      <a:accent2>
        <a:srgbClr val="A79E70"/>
      </a:accent2>
      <a:accent3>
        <a:srgbClr val="C88F42"/>
      </a:accent3>
      <a:accent4>
        <a:srgbClr val="999A8F"/>
      </a:accent4>
      <a:accent5>
        <a:srgbClr val="865F7F"/>
      </a:accent5>
      <a:accent6>
        <a:srgbClr val="63B1E5"/>
      </a:accent6>
      <a:hlink>
        <a:srgbClr val="4C689F"/>
      </a:hlink>
      <a:folHlink>
        <a:srgbClr val="99A9C8"/>
      </a:folHlink>
    </a:clrScheme>
    <a:fontScheme name="1_AngloAmerican_Blue B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AngloAmerican_Blue BG 1">
        <a:dk1>
          <a:srgbClr val="000000"/>
        </a:dk1>
        <a:lt1>
          <a:srgbClr val="FFFFFF"/>
        </a:lt1>
        <a:dk2>
          <a:srgbClr val="002776"/>
        </a:dk2>
        <a:lt2>
          <a:srgbClr val="999A8F"/>
        </a:lt2>
        <a:accent1>
          <a:srgbClr val="D2492A"/>
        </a:accent1>
        <a:accent2>
          <a:srgbClr val="C88F42"/>
        </a:accent2>
        <a:accent3>
          <a:srgbClr val="FFFFFF"/>
        </a:accent3>
        <a:accent4>
          <a:srgbClr val="000000"/>
        </a:accent4>
        <a:accent5>
          <a:srgbClr val="E5B1AC"/>
        </a:accent5>
        <a:accent6>
          <a:srgbClr val="B5813B"/>
        </a:accent6>
        <a:hlink>
          <a:srgbClr val="63B1E5"/>
        </a:hlink>
        <a:folHlink>
          <a:srgbClr val="AEA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gloAmerican_Blue BG 2">
        <a:dk1>
          <a:srgbClr val="000000"/>
        </a:dk1>
        <a:lt1>
          <a:srgbClr val="FFFFFF"/>
        </a:lt1>
        <a:dk2>
          <a:srgbClr val="002776"/>
        </a:dk2>
        <a:lt2>
          <a:srgbClr val="999A8F"/>
        </a:lt2>
        <a:accent1>
          <a:srgbClr val="335291"/>
        </a:accent1>
        <a:accent2>
          <a:srgbClr val="4C689F"/>
        </a:accent2>
        <a:accent3>
          <a:srgbClr val="FFFFFF"/>
        </a:accent3>
        <a:accent4>
          <a:srgbClr val="000000"/>
        </a:accent4>
        <a:accent5>
          <a:srgbClr val="ADB3C7"/>
        </a:accent5>
        <a:accent6>
          <a:srgbClr val="445E90"/>
        </a:accent6>
        <a:hlink>
          <a:srgbClr val="8093BA"/>
        </a:hlink>
        <a:folHlink>
          <a:srgbClr val="99A9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gloAmerican_Blue BG 3">
        <a:dk1>
          <a:srgbClr val="000000"/>
        </a:dk1>
        <a:lt1>
          <a:srgbClr val="FFFFFF"/>
        </a:lt1>
        <a:dk2>
          <a:srgbClr val="002776"/>
        </a:dk2>
        <a:lt2>
          <a:srgbClr val="999A8F"/>
        </a:lt2>
        <a:accent1>
          <a:srgbClr val="63B1E5"/>
        </a:accent1>
        <a:accent2>
          <a:srgbClr val="865F7F"/>
        </a:accent2>
        <a:accent3>
          <a:srgbClr val="FFFFFF"/>
        </a:accent3>
        <a:accent4>
          <a:srgbClr val="000000"/>
        </a:accent4>
        <a:accent5>
          <a:srgbClr val="B7D5F0"/>
        </a:accent5>
        <a:accent6>
          <a:srgbClr val="795572"/>
        </a:accent6>
        <a:hlink>
          <a:srgbClr val="D2AD2A"/>
        </a:hlink>
        <a:folHlink>
          <a:srgbClr val="C88F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gloAmerican_Blue BG 4">
        <a:dk1>
          <a:srgbClr val="000000"/>
        </a:dk1>
        <a:lt1>
          <a:srgbClr val="FFFFFF"/>
        </a:lt1>
        <a:dk2>
          <a:srgbClr val="002776"/>
        </a:dk2>
        <a:lt2>
          <a:srgbClr val="999A8F"/>
        </a:lt2>
        <a:accent1>
          <a:srgbClr val="312626"/>
        </a:accent1>
        <a:accent2>
          <a:srgbClr val="999A8F"/>
        </a:accent2>
        <a:accent3>
          <a:srgbClr val="FFFFFF"/>
        </a:accent3>
        <a:accent4>
          <a:srgbClr val="000000"/>
        </a:accent4>
        <a:accent5>
          <a:srgbClr val="ADACAC"/>
        </a:accent5>
        <a:accent6>
          <a:srgbClr val="8A8B81"/>
        </a:accent6>
        <a:hlink>
          <a:srgbClr val="A79E70"/>
        </a:hlink>
        <a:folHlink>
          <a:srgbClr val="AEA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gloAmerican_Blue BG 5">
        <a:dk1>
          <a:srgbClr val="000000"/>
        </a:dk1>
        <a:lt1>
          <a:srgbClr val="FFFFFF"/>
        </a:lt1>
        <a:dk2>
          <a:srgbClr val="002776"/>
        </a:dk2>
        <a:lt2>
          <a:srgbClr val="8093BA"/>
        </a:lt2>
        <a:accent1>
          <a:srgbClr val="C60C30"/>
        </a:accent1>
        <a:accent2>
          <a:srgbClr val="E2D8AF"/>
        </a:accent2>
        <a:accent3>
          <a:srgbClr val="FFFFFF"/>
        </a:accent3>
        <a:accent4>
          <a:srgbClr val="000000"/>
        </a:accent4>
        <a:accent5>
          <a:srgbClr val="DFAAAD"/>
        </a:accent5>
        <a:accent6>
          <a:srgbClr val="CDC49E"/>
        </a:accent6>
        <a:hlink>
          <a:srgbClr val="4C689F"/>
        </a:hlink>
        <a:folHlink>
          <a:srgbClr val="99A9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1103</Words>
  <Application>Microsoft Office PowerPoint</Application>
  <PresentationFormat>On-screen Show (4:3)</PresentationFormat>
  <Paragraphs>345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PlatinumTemplateStd</vt:lpstr>
      <vt:lpstr>1_AngloAmerican_Blue BG</vt:lpstr>
      <vt:lpstr>Slide 1</vt:lpstr>
      <vt:lpstr>Overview </vt:lpstr>
      <vt:lpstr>POLICY ISSUE  ICREFORMS </vt:lpstr>
      <vt:lpstr>CHALLENGES </vt:lpstr>
      <vt:lpstr>PROPOSED HEALTH REFORMS </vt:lpstr>
      <vt:lpstr>MACRO – LEVEL </vt:lpstr>
      <vt:lpstr>FINANCING INTERMEDIARIES (IN 2005 Rand terms) </vt:lpstr>
      <vt:lpstr>PAUCITY OF DATA ON WORKPLACE PROVISION OF CARE </vt:lpstr>
      <vt:lpstr>THE MINING MODEL – extract from IMSA NHI Policy Brief 15</vt:lpstr>
      <vt:lpstr>MEDICAL SCHEME MEMBERSHIP (2009) </vt:lpstr>
      <vt:lpstr>MACRO-LEVEL – ???  </vt:lpstr>
      <vt:lpstr>Meso – level </vt:lpstr>
      <vt:lpstr>POLICY DICHOTOMY FOR MINING  </vt:lpstr>
      <vt:lpstr>FRAMEWORK: FACTORS THE UNDERMINE THE PHC APPROACH</vt:lpstr>
      <vt:lpstr>GEOGRAPHIC LOCATION &amp; EXPANSION </vt:lpstr>
      <vt:lpstr>MESO-LEVEL – ???  </vt:lpstr>
      <vt:lpstr>MICRO – LEVEL </vt:lpstr>
      <vt:lpstr>Slide 18</vt:lpstr>
      <vt:lpstr>Slide 19</vt:lpstr>
      <vt:lpstr>Slide 20</vt:lpstr>
      <vt:lpstr>Slide 21</vt:lpstr>
      <vt:lpstr>MICRO-LEVEL – ???  </vt:lpstr>
      <vt:lpstr>CONCLUSION: INTEGRATED MANAGEMENT &amp; REPORTING – UTOPIA OR MINE FIELD 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Candice Klopper</dc:creator>
  <cp:lastModifiedBy>CMbekeni</cp:lastModifiedBy>
  <cp:revision>214</cp:revision>
  <cp:lastPrinted>2011-05-16T08:12:28Z</cp:lastPrinted>
  <dcterms:modified xsi:type="dcterms:W3CDTF">2012-05-19T11:58:47Z</dcterms:modified>
</cp:coreProperties>
</file>