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455" r:id="rId2"/>
    <p:sldId id="425" r:id="rId3"/>
    <p:sldId id="462" r:id="rId4"/>
    <p:sldId id="463" r:id="rId5"/>
    <p:sldId id="464" r:id="rId6"/>
    <p:sldId id="465" r:id="rId7"/>
    <p:sldId id="466" r:id="rId8"/>
    <p:sldId id="467" r:id="rId9"/>
    <p:sldId id="461" r:id="rId10"/>
    <p:sldId id="469" r:id="rId11"/>
  </p:sldIdLst>
  <p:sldSz cx="9144000" cy="6858000" type="screen4x3"/>
  <p:notesSz cx="685800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C49F00"/>
    <a:srgbClr val="5B5433"/>
    <a:srgbClr val="A2965C"/>
    <a:srgbClr val="786F44"/>
    <a:srgbClr val="FFCC66"/>
    <a:srgbClr val="FCA11C"/>
    <a:srgbClr val="F55F23"/>
    <a:srgbClr val="E6BA00"/>
  </p:clrMru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3153" autoAdjust="0"/>
  </p:normalViewPr>
  <p:slideViewPr>
    <p:cSldViewPr>
      <p:cViewPr>
        <p:scale>
          <a:sx n="70" d="100"/>
          <a:sy n="70" d="100"/>
        </p:scale>
        <p:origin x="-138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2" d="100"/>
        <a:sy n="52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F98603D-7D46-4E4A-8FBD-15C74E195E7F}" type="datetimeFigureOut">
              <a:rPr lang="en-US"/>
              <a:pPr>
                <a:defRPr/>
              </a:pPr>
              <a:t>8/29/2012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82F120A-2926-4CA7-AD12-677CCE6366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C729344-694E-49D2-98FF-4EFFF9A65C47}" type="datetimeFigureOut">
              <a:rPr lang="en-US"/>
              <a:pPr>
                <a:defRPr/>
              </a:pPr>
              <a:t>8/29/2012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816D31D-7169-4CEB-880D-2A5940DB5A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F0C11AD-B226-4B2A-8241-999BF7D53FD2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SACEPA Conference - Secunda - 25 January 2012</a:t>
            </a:r>
            <a:endParaRPr lang="en-US" dirty="0" smtClean="0"/>
          </a:p>
        </p:txBody>
      </p:sp>
      <p:sp>
        <p:nvSpPr>
          <p:cNvPr id="16389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ZA" dirty="0" smtClean="0"/>
              <a:t>MOSH Entry Examination and Making Safe </a:t>
            </a:r>
            <a:endParaRPr lang="en-US" dirty="0" smtClean="0"/>
          </a:p>
        </p:txBody>
      </p:sp>
      <p:sp>
        <p:nvSpPr>
          <p:cNvPr id="16390" name="Date Placeholder 6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31463-7654-4035-8C50-674CA242A7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3DBD8-3C04-40F8-8321-8730B78A5B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6F13B-88BD-47C5-BC57-72B4992BB3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71438-1387-4F04-9346-AF00E82EDA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67889-44FA-402A-83AE-8DBAA161D3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D756A-B9EF-46A3-9150-FAF619500D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E3F00-6218-467C-95E4-AA8326DC45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9E1A3-7D9F-4A86-B456-FF56E1A1DD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C2E47-38D0-428F-BBCB-F44A8098FA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0CFE6-9375-4BA4-AF36-AE152B8071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3C00E-58DC-4CD6-A439-C80FDD28EA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1D40FD6-F32B-4E12-B0DA-698252B469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88800"/>
          </a:solidFill>
          <a:ln>
            <a:solidFill>
              <a:srgbClr val="C49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304800" y="0"/>
            <a:ext cx="4000500" cy="6858000"/>
          </a:xfrm>
          <a:prstGeom prst="rect">
            <a:avLst/>
          </a:prstGeom>
          <a:solidFill>
            <a:srgbClr val="E6B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15363" name="Group 20"/>
          <p:cNvGrpSpPr>
            <a:grpSpLocks/>
          </p:cNvGrpSpPr>
          <p:nvPr/>
        </p:nvGrpSpPr>
        <p:grpSpPr bwMode="auto">
          <a:xfrm>
            <a:off x="0" y="0"/>
            <a:ext cx="9144000" cy="1428750"/>
            <a:chOff x="118" y="119"/>
            <a:chExt cx="5467" cy="823"/>
          </a:xfrm>
        </p:grpSpPr>
        <p:pic>
          <p:nvPicPr>
            <p:cNvPr id="2052" name="Picture 1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8" y="119"/>
              <a:ext cx="766" cy="81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053" name="Picture 1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967" y="119"/>
              <a:ext cx="618" cy="81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054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85" y="119"/>
              <a:ext cx="4082" cy="82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pic>
        <p:nvPicPr>
          <p:cNvPr id="15364" name="Picture 7" descr="cmlogoDE copy"/>
          <p:cNvPicPr>
            <a:picLocks noChangeAspect="1" noChangeArrowheads="1"/>
          </p:cNvPicPr>
          <p:nvPr/>
        </p:nvPicPr>
        <p:blipFill>
          <a:blip r:embed="rId6" cstate="print">
            <a:grayscl/>
            <a:biLevel thresh="50000"/>
          </a:blip>
          <a:srcRect/>
          <a:stretch>
            <a:fillRect/>
          </a:stretch>
        </p:blipFill>
        <p:spPr bwMode="auto">
          <a:xfrm>
            <a:off x="8072438" y="6143625"/>
            <a:ext cx="903287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1"/>
          <p:cNvCxnSpPr/>
          <p:nvPr/>
        </p:nvCxnSpPr>
        <p:spPr>
          <a:xfrm>
            <a:off x="142875" y="6500813"/>
            <a:ext cx="7786688" cy="1587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4"/>
          <p:cNvSpPr txBox="1">
            <a:spLocks/>
          </p:cNvSpPr>
          <p:nvPr/>
        </p:nvSpPr>
        <p:spPr bwMode="auto">
          <a:xfrm>
            <a:off x="0" y="1600200"/>
            <a:ext cx="8153400" cy="996950"/>
          </a:xfrm>
          <a:prstGeom prst="rect">
            <a:avLst/>
          </a:prstGeom>
          <a:solidFill>
            <a:srgbClr val="000000">
              <a:alpha val="60000"/>
            </a:srgb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GB" sz="2800" b="1" dirty="0">
                <a:solidFill>
                  <a:schemeClr val="bg1"/>
                </a:solidFill>
              </a:rPr>
              <a:t>NOISE Team Activities</a:t>
            </a:r>
            <a:endParaRPr lang="en-ZA" sz="2800" b="1" kern="0" dirty="0">
              <a:solidFill>
                <a:schemeClr val="bg1"/>
              </a:solidFill>
              <a:ea typeface="+mj-ea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rgbClr val="C49F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4214810" y="3143248"/>
            <a:ext cx="4622017" cy="25717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368" name="TextBox 14"/>
          <p:cNvSpPr txBox="1">
            <a:spLocks noChangeArrowheads="1"/>
          </p:cNvSpPr>
          <p:nvPr/>
        </p:nvSpPr>
        <p:spPr bwMode="auto">
          <a:xfrm>
            <a:off x="4286250" y="6515100"/>
            <a:ext cx="37147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100" i="1" dirty="0">
                <a:latin typeface="Tahoma" pitchFamily="34" charset="0"/>
                <a:cs typeface="Tahoma" pitchFamily="34" charset="0"/>
              </a:rPr>
              <a:t>Working together for a sustainable future since 1889</a:t>
            </a:r>
          </a:p>
        </p:txBody>
      </p:sp>
      <p:sp>
        <p:nvSpPr>
          <p:cNvPr id="15369" name="TextBox 13"/>
          <p:cNvSpPr txBox="1">
            <a:spLocks noChangeArrowheads="1"/>
          </p:cNvSpPr>
          <p:nvPr/>
        </p:nvSpPr>
        <p:spPr bwMode="auto">
          <a:xfrm>
            <a:off x="5072063" y="6215063"/>
            <a:ext cx="2970212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100" b="1" dirty="0"/>
              <a:t>CHAMBER OF MINES OF SOUTH AFRICA</a:t>
            </a:r>
            <a:endParaRPr lang="en-US" sz="600" b="1" dirty="0"/>
          </a:p>
        </p:txBody>
      </p:sp>
      <p:sp>
        <p:nvSpPr>
          <p:cNvPr id="15370" name="Subtitle 15"/>
          <p:cNvSpPr>
            <a:spLocks noGrp="1"/>
          </p:cNvSpPr>
          <p:nvPr>
            <p:ph type="subTitle" idx="1"/>
          </p:nvPr>
        </p:nvSpPr>
        <p:spPr>
          <a:xfrm>
            <a:off x="0" y="4038600"/>
            <a:ext cx="3657600" cy="1295400"/>
          </a:xfrm>
        </p:spPr>
        <p:txBody>
          <a:bodyPr/>
          <a:lstStyle/>
          <a:p>
            <a:pPr algn="l"/>
            <a:r>
              <a:rPr lang="en-ZA" sz="2600" b="1" dirty="0" smtClean="0">
                <a:solidFill>
                  <a:srgbClr val="5D5635"/>
                </a:solidFill>
              </a:rPr>
              <a:t>Noise Team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/>
          <p:cNvPicPr>
            <a:picLocks noChangeAspect="1" noChangeArrowheads="1"/>
          </p:cNvPicPr>
          <p:nvPr/>
        </p:nvPicPr>
        <p:blipFill>
          <a:blip r:embed="rId2" cstate="print"/>
          <a:srcRect l="56223" t="5469" r="18422" b="23450"/>
          <a:stretch>
            <a:fillRect/>
          </a:stretch>
        </p:blipFill>
        <p:spPr bwMode="auto">
          <a:xfrm>
            <a:off x="8001000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10668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84138" y="381000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ZA" sz="3200" b="1" dirty="0" smtClean="0">
                <a:ea typeface="+mj-ea"/>
              </a:rPr>
              <a:t>The End</a:t>
            </a:r>
            <a:endParaRPr lang="en-ZA" sz="3200" b="1" dirty="0">
              <a:ea typeface="+mj-e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</a:p>
        </p:txBody>
      </p:sp>
      <p:sp>
        <p:nvSpPr>
          <p:cNvPr id="889" name="Rectangle 3"/>
          <p:cNvSpPr txBox="1">
            <a:spLocks noChangeArrowheads="1"/>
          </p:cNvSpPr>
          <p:nvPr/>
        </p:nvSpPr>
        <p:spPr>
          <a:xfrm>
            <a:off x="381000" y="1295400"/>
            <a:ext cx="8424863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09600" indent="-609600"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ZA" sz="800" b="1" dirty="0">
              <a:latin typeface="+mn-lt"/>
              <a:cs typeface="+mn-cs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1066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>
              <a:buFontTx/>
              <a:buChar char="•"/>
              <a:defRPr/>
            </a:pPr>
            <a:endParaRPr lang="en-GB" sz="2000" dirty="0" smtClean="0">
              <a:latin typeface="+mn-lt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2400" y="2439650"/>
            <a:ext cx="899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ctr">
              <a:buFontTx/>
              <a:buChar char="•"/>
              <a:defRPr/>
            </a:pPr>
            <a:r>
              <a:rPr lang="en-US" sz="2800" dirty="0" smtClean="0">
                <a:latin typeface="+mn-lt"/>
                <a:cs typeface="+mn-cs"/>
              </a:rPr>
              <a:t>Questions</a:t>
            </a:r>
            <a:endParaRPr lang="en-GB" sz="2000" dirty="0" smtClean="0">
              <a:latin typeface="+mn-lt"/>
              <a:cs typeface="+mn-cs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/>
          <p:cNvPicPr>
            <a:picLocks noChangeAspect="1" noChangeArrowheads="1"/>
          </p:cNvPicPr>
          <p:nvPr/>
        </p:nvPicPr>
        <p:blipFill>
          <a:blip r:embed="rId2" cstate="print"/>
          <a:srcRect l="56223" t="5469" r="18422" b="23450"/>
          <a:stretch>
            <a:fillRect/>
          </a:stretch>
        </p:blipFill>
        <p:spPr bwMode="auto">
          <a:xfrm>
            <a:off x="8124825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10668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84138" y="381000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ZA" sz="3200" b="1" dirty="0" smtClean="0">
                <a:ea typeface="+mj-ea"/>
              </a:rPr>
              <a:t>Introduction</a:t>
            </a:r>
            <a:endParaRPr lang="en-ZA" sz="3200" b="1" dirty="0">
              <a:ea typeface="+mj-e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</a:p>
        </p:txBody>
      </p:sp>
      <p:sp>
        <p:nvSpPr>
          <p:cNvPr id="889" name="Rectangle 3"/>
          <p:cNvSpPr txBox="1">
            <a:spLocks noChangeArrowheads="1"/>
          </p:cNvSpPr>
          <p:nvPr/>
        </p:nvSpPr>
        <p:spPr>
          <a:xfrm>
            <a:off x="381000" y="1295400"/>
            <a:ext cx="8424863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09600" indent="-609600"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ZA" sz="800" b="1" dirty="0">
              <a:latin typeface="+mn-lt"/>
              <a:cs typeface="+mn-cs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52400" y="1219200"/>
            <a:ext cx="4038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sz="2800" dirty="0" smtClean="0">
                <a:latin typeface="+mn-lt"/>
                <a:cs typeface="+mn-cs"/>
              </a:rPr>
              <a:t>Workshop Objectives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latin typeface="+mn-lt"/>
                <a:cs typeface="+mn-cs"/>
              </a:rPr>
              <a:t>Review the MOSH Noise Team initiatives to date (including key learnings)</a:t>
            </a:r>
            <a:endParaRPr lang="en-US" sz="2000" dirty="0" smtClean="0">
              <a:latin typeface="+mn-lt"/>
              <a:cs typeface="+mn-cs"/>
            </a:endParaRP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latin typeface="+mn-lt"/>
                <a:cs typeface="+mn-cs"/>
              </a:rPr>
              <a:t>Establish a committed and dedicated noise Industry Team </a:t>
            </a:r>
            <a:endParaRPr lang="en-US" sz="2000" dirty="0" smtClean="0">
              <a:latin typeface="+mn-lt"/>
              <a:cs typeface="+mn-cs"/>
            </a:endParaRP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latin typeface="+mn-lt"/>
                <a:cs typeface="+mn-cs"/>
              </a:rPr>
              <a:t>Reach consensus on MOSH Noise Team strategy, Management of the Noise Challenge, etc.</a:t>
            </a:r>
            <a:endParaRPr lang="en-US" sz="2000" dirty="0" smtClean="0">
              <a:latin typeface="+mn-lt"/>
              <a:cs typeface="+mn-cs"/>
            </a:endParaRP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latin typeface="+mn-lt"/>
                <a:cs typeface="+mn-cs"/>
              </a:rPr>
              <a:t>Reach a consensus on NIHL targets for next two &amp; five years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endParaRPr lang="en-US" sz="2000" dirty="0" smtClean="0">
              <a:latin typeface="+mn-lt"/>
              <a:cs typeface="+mn-cs"/>
            </a:endParaRPr>
          </a:p>
        </p:txBody>
      </p:sp>
      <p:pic>
        <p:nvPicPr>
          <p:cNvPr id="12" name="Picture 4" descr="http://kasperspiro.files.wordpress.com/2011/09/objectiv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1143000"/>
            <a:ext cx="5029200" cy="3810000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/>
          <p:cNvPicPr>
            <a:picLocks noChangeAspect="1" noChangeArrowheads="1"/>
          </p:cNvPicPr>
          <p:nvPr/>
        </p:nvPicPr>
        <p:blipFill>
          <a:blip r:embed="rId2" cstate="print"/>
          <a:srcRect l="56223" t="5469" r="18422" b="23450"/>
          <a:stretch>
            <a:fillRect/>
          </a:stretch>
        </p:blipFill>
        <p:spPr bwMode="auto">
          <a:xfrm>
            <a:off x="8124825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10668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84138" y="381000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ZA" sz="3200" b="1" dirty="0" smtClean="0">
                <a:ea typeface="+mj-ea"/>
              </a:rPr>
              <a:t>The Workshop</a:t>
            </a:r>
            <a:endParaRPr lang="en-ZA" sz="3200" b="1" dirty="0">
              <a:ea typeface="+mj-e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</a:p>
        </p:txBody>
      </p:sp>
      <p:sp>
        <p:nvSpPr>
          <p:cNvPr id="889" name="Rectangle 3"/>
          <p:cNvSpPr txBox="1">
            <a:spLocks noChangeArrowheads="1"/>
          </p:cNvSpPr>
          <p:nvPr/>
        </p:nvSpPr>
        <p:spPr>
          <a:xfrm>
            <a:off x="381000" y="1295400"/>
            <a:ext cx="8424863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09600" indent="-609600"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ZA" sz="800" b="1" dirty="0">
              <a:latin typeface="+mn-lt"/>
              <a:cs typeface="+mn-cs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1066800"/>
            <a:ext cx="4343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sz="2800" dirty="0" smtClean="0">
                <a:latin typeface="+mn-lt"/>
                <a:cs typeface="+mn-cs"/>
              </a:rPr>
              <a:t>Delegates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latin typeface="+mn-lt"/>
                <a:cs typeface="+mn-cs"/>
              </a:rPr>
              <a:t>90% attendance (70 of 80)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latin typeface="+mn-lt"/>
                <a:cs typeface="+mn-cs"/>
              </a:rPr>
              <a:t>Spread over10 commodities representing a total of 20 mining houses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latin typeface="+mn-lt"/>
                <a:cs typeface="+mn-cs"/>
              </a:rPr>
              <a:t>Important stakeholders such as the Unions, Research Institutes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latin typeface="+mn-lt"/>
                <a:cs typeface="+mn-cs"/>
              </a:rPr>
              <a:t>Survey on workshop content &amp; satisfaction, workshop design &amp; organisation and the strategy of the MOSH Noise Team. </a:t>
            </a:r>
            <a:endParaRPr lang="en-US" sz="2000" dirty="0" smtClean="0">
              <a:latin typeface="+mn-lt"/>
              <a:cs typeface="+mn-cs"/>
            </a:endParaRPr>
          </a:p>
          <a:p>
            <a:pPr marL="800100" lvl="1" indent="-342900">
              <a:buFont typeface="Courier New" pitchFamily="49" charset="0"/>
              <a:buChar char="o"/>
              <a:defRPr/>
            </a:pPr>
            <a:endParaRPr lang="en-US" sz="2000" dirty="0" smtClean="0">
              <a:latin typeface="+mn-lt"/>
              <a:cs typeface="+mn-cs"/>
            </a:endParaRPr>
          </a:p>
        </p:txBody>
      </p:sp>
      <p:pic>
        <p:nvPicPr>
          <p:cNvPr id="12" name="Picture 2" descr="http://www.bolgernow.com/blog/wp-content/uploads/2012/04/Delegate-funn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49842" y="1066800"/>
            <a:ext cx="4694158" cy="5257800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/>
          <p:cNvPicPr>
            <a:picLocks noChangeAspect="1" noChangeArrowheads="1"/>
          </p:cNvPicPr>
          <p:nvPr/>
        </p:nvPicPr>
        <p:blipFill>
          <a:blip r:embed="rId2" cstate="print"/>
          <a:srcRect l="56223" t="5469" r="18422" b="23450"/>
          <a:stretch>
            <a:fillRect/>
          </a:stretch>
        </p:blipFill>
        <p:spPr bwMode="auto">
          <a:xfrm>
            <a:off x="8001000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10668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84138" y="381000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ZA" sz="3200" b="1" dirty="0" smtClean="0">
                <a:ea typeface="+mj-ea"/>
              </a:rPr>
              <a:t>The Workshop</a:t>
            </a:r>
            <a:endParaRPr lang="en-ZA" sz="3200" b="1" dirty="0">
              <a:ea typeface="+mj-e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</a:p>
        </p:txBody>
      </p:sp>
      <p:sp>
        <p:nvSpPr>
          <p:cNvPr id="889" name="Rectangle 3"/>
          <p:cNvSpPr txBox="1">
            <a:spLocks noChangeArrowheads="1"/>
          </p:cNvSpPr>
          <p:nvPr/>
        </p:nvSpPr>
        <p:spPr>
          <a:xfrm>
            <a:off x="381000" y="1295400"/>
            <a:ext cx="8424863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09600" indent="-609600"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ZA" sz="800" b="1" dirty="0">
              <a:latin typeface="+mn-lt"/>
              <a:cs typeface="+mn-cs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1066800"/>
            <a:ext cx="4343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sz="2800" dirty="0" smtClean="0">
                <a:latin typeface="+mn-lt"/>
                <a:cs typeface="+mn-cs"/>
              </a:rPr>
              <a:t>Theme &amp; Team Activities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latin typeface="+mn-lt"/>
                <a:cs typeface="+mn-cs"/>
              </a:rPr>
              <a:t>Hearing loss prevention vs. Hearing compensation prevention  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latin typeface="+mn-lt"/>
                <a:cs typeface="+mn-cs"/>
              </a:rPr>
              <a:t>Objective :  move the industry to a paradigm that focuses on hearing loss prevention 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latin typeface="+mn-lt"/>
                <a:cs typeface="+mn-cs"/>
              </a:rPr>
              <a:t>Team activities and some operational challenges.</a:t>
            </a:r>
            <a:endParaRPr lang="en-US" sz="2000" dirty="0" smtClean="0">
              <a:latin typeface="+mn-lt"/>
              <a:cs typeface="+mn-cs"/>
            </a:endParaRPr>
          </a:p>
        </p:txBody>
      </p:sp>
      <p:pic>
        <p:nvPicPr>
          <p:cNvPr id="14" name="Picture 2" descr="http://www.experiential-learning-centre.com/tea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1066800"/>
            <a:ext cx="4607828" cy="3505200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/>
          <p:cNvPicPr>
            <a:picLocks noChangeAspect="1" noChangeArrowheads="1"/>
          </p:cNvPicPr>
          <p:nvPr/>
        </p:nvPicPr>
        <p:blipFill>
          <a:blip r:embed="rId2" cstate="print"/>
          <a:srcRect l="56223" t="5469" r="18422" b="23450"/>
          <a:stretch>
            <a:fillRect/>
          </a:stretch>
        </p:blipFill>
        <p:spPr bwMode="auto">
          <a:xfrm>
            <a:off x="8001000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10668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84138" y="381000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ZA" sz="3200" b="1" dirty="0" smtClean="0">
                <a:ea typeface="+mj-ea"/>
              </a:rPr>
              <a:t>The Workshop</a:t>
            </a:r>
            <a:endParaRPr lang="en-ZA" sz="3200" b="1" dirty="0">
              <a:ea typeface="+mj-e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</a:p>
        </p:txBody>
      </p:sp>
      <p:sp>
        <p:nvSpPr>
          <p:cNvPr id="889" name="Rectangle 3"/>
          <p:cNvSpPr txBox="1">
            <a:spLocks noChangeArrowheads="1"/>
          </p:cNvSpPr>
          <p:nvPr/>
        </p:nvSpPr>
        <p:spPr>
          <a:xfrm>
            <a:off x="381000" y="1295400"/>
            <a:ext cx="8424863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09600" indent="-609600"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ZA" sz="800" b="1" dirty="0">
              <a:latin typeface="+mn-lt"/>
              <a:cs typeface="+mn-cs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1066800"/>
            <a:ext cx="4343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sz="2800" dirty="0" smtClean="0">
                <a:latin typeface="+mn-lt"/>
                <a:cs typeface="+mn-cs"/>
              </a:rPr>
              <a:t>Source Elimination of Current Machines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latin typeface="+mn-lt"/>
                <a:cs typeface="+mn-cs"/>
              </a:rPr>
              <a:t>Noise sources are, Exhaust noise, Mechanical noise, Drill steel ringing, Steel on steel on rock, ambient noise,  vibration and Echo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latin typeface="+mn-lt"/>
                <a:cs typeface="+mn-cs"/>
              </a:rPr>
              <a:t>Current focus is on exhaust muffling initiatives .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latin typeface="+mn-lt"/>
                <a:cs typeface="+mn-cs"/>
              </a:rPr>
              <a:t>Five more noise sources that can be leveraged on - potential leading practice</a:t>
            </a:r>
            <a:r>
              <a:rPr lang="en-US" sz="2000" dirty="0" smtClean="0">
                <a:latin typeface="+mn-lt"/>
                <a:cs typeface="+mn-cs"/>
              </a:rPr>
              <a:t> </a:t>
            </a: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1143000"/>
            <a:ext cx="495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/>
          <p:cNvPicPr>
            <a:picLocks noChangeAspect="1" noChangeArrowheads="1"/>
          </p:cNvPicPr>
          <p:nvPr/>
        </p:nvPicPr>
        <p:blipFill>
          <a:blip r:embed="rId2" cstate="print"/>
          <a:srcRect l="56223" t="5469" r="18422" b="23450"/>
          <a:stretch>
            <a:fillRect/>
          </a:stretch>
        </p:blipFill>
        <p:spPr bwMode="auto">
          <a:xfrm>
            <a:off x="8001000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10668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84138" y="381000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ZA" sz="3200" b="1" dirty="0" smtClean="0">
                <a:ea typeface="+mj-ea"/>
              </a:rPr>
              <a:t>The Workshop</a:t>
            </a:r>
            <a:endParaRPr lang="en-ZA" sz="3200" b="1" dirty="0">
              <a:ea typeface="+mj-e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</a:p>
        </p:txBody>
      </p:sp>
      <p:sp>
        <p:nvSpPr>
          <p:cNvPr id="889" name="Rectangle 3"/>
          <p:cNvSpPr txBox="1">
            <a:spLocks noChangeArrowheads="1"/>
          </p:cNvSpPr>
          <p:nvPr/>
        </p:nvSpPr>
        <p:spPr>
          <a:xfrm>
            <a:off x="381000" y="1295400"/>
            <a:ext cx="8424863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09600" indent="-609600"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ZA" sz="800" b="1" dirty="0">
              <a:latin typeface="+mn-lt"/>
              <a:cs typeface="+mn-cs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1066800"/>
            <a:ext cx="4343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sz="2800" dirty="0" smtClean="0">
                <a:latin typeface="+mn-lt"/>
                <a:cs typeface="+mn-cs"/>
              </a:rPr>
              <a:t>Source Elimination - </a:t>
            </a:r>
            <a:r>
              <a:rPr lang="en-GB" sz="2800" dirty="0" smtClean="0"/>
              <a:t> </a:t>
            </a:r>
            <a:r>
              <a:rPr lang="en-GB" sz="2800" dirty="0" smtClean="0">
                <a:latin typeface="+mn-lt"/>
                <a:cs typeface="+mn-cs"/>
              </a:rPr>
              <a:t>Future mines and expansion projects</a:t>
            </a:r>
            <a:endParaRPr lang="en-US" sz="2800" dirty="0" smtClean="0">
              <a:latin typeface="+mn-lt"/>
              <a:cs typeface="+mn-cs"/>
            </a:endParaRP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latin typeface="+mn-lt"/>
                <a:cs typeface="+mn-cs"/>
              </a:rPr>
              <a:t>not explicitly catered for by MOSH process 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latin typeface="+mn-lt"/>
                <a:cs typeface="+mn-cs"/>
              </a:rPr>
              <a:t>Need forum where it can influence the direction towards the usage of quieter rock breaking mechanisms such as hydraulic, electric drills 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latin typeface="+mn-lt"/>
                <a:cs typeface="+mn-cs"/>
              </a:rPr>
              <a:t>The decision to use quieter rock breaking mechanisms is part of mine design and feasibility studies hence the benefits will be longer-term side</a:t>
            </a: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1219200"/>
            <a:ext cx="495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/>
          <p:cNvPicPr>
            <a:picLocks noChangeAspect="1" noChangeArrowheads="1"/>
          </p:cNvPicPr>
          <p:nvPr/>
        </p:nvPicPr>
        <p:blipFill>
          <a:blip r:embed="rId2" cstate="print"/>
          <a:srcRect l="56223" t="5469" r="18422" b="23450"/>
          <a:stretch>
            <a:fillRect/>
          </a:stretch>
        </p:blipFill>
        <p:spPr bwMode="auto">
          <a:xfrm>
            <a:off x="8001000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10668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84138" y="381000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ZA" sz="3200" b="1" dirty="0" smtClean="0">
                <a:ea typeface="+mj-ea"/>
              </a:rPr>
              <a:t>The Workshop</a:t>
            </a:r>
            <a:endParaRPr lang="en-ZA" sz="3200" b="1" dirty="0">
              <a:ea typeface="+mj-e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</a:p>
        </p:txBody>
      </p:sp>
      <p:sp>
        <p:nvSpPr>
          <p:cNvPr id="889" name="Rectangle 3"/>
          <p:cNvSpPr txBox="1">
            <a:spLocks noChangeArrowheads="1"/>
          </p:cNvSpPr>
          <p:nvPr/>
        </p:nvSpPr>
        <p:spPr>
          <a:xfrm>
            <a:off x="381000" y="1295400"/>
            <a:ext cx="842486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buFont typeface="Arial" pitchFamily="34" charset="0"/>
              <a:buNone/>
              <a:defRPr/>
            </a:pPr>
            <a:endParaRPr lang="en-US" sz="2800" dirty="0">
              <a:latin typeface="+mn-lt"/>
              <a:cs typeface="+mn-cs"/>
            </a:endParaRPr>
          </a:p>
          <a:p>
            <a:pPr>
              <a:buFont typeface="Arial" pitchFamily="34" charset="0"/>
              <a:buNone/>
              <a:defRPr/>
            </a:pPr>
            <a:endParaRPr lang="en-ZA" sz="2800" dirty="0">
              <a:latin typeface="+mn-lt"/>
              <a:cs typeface="+mn-cs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457200" y="3429000"/>
            <a:ext cx="8686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sz="2800" dirty="0" smtClean="0">
                <a:latin typeface="+mn-lt"/>
                <a:cs typeface="+mn-cs"/>
              </a:rPr>
              <a:t>HPD TAS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latin typeface="+mn-lt"/>
                <a:cs typeface="+mn-cs"/>
              </a:rPr>
              <a:t>few mines are adopting 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latin typeface="+mn-lt"/>
                <a:cs typeface="+mn-cs"/>
              </a:rPr>
              <a:t>Only adopt segments of the leading practice. 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latin typeface="+mn-lt"/>
                <a:cs typeface="+mn-cs"/>
              </a:rPr>
              <a:t>Need for an assessment tool that will surface the underlying reasons behind the slow rate of adoption be developed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latin typeface="+mn-lt"/>
                <a:cs typeface="+mn-cs"/>
              </a:rPr>
              <a:t>The Noise will form an  HPD TAS interest group – adopters and implementers</a:t>
            </a:r>
            <a:endParaRPr lang="en-US" sz="2000" dirty="0" smtClean="0">
              <a:latin typeface="+mn-lt"/>
              <a:cs typeface="+mn-cs"/>
            </a:endParaRPr>
          </a:p>
        </p:txBody>
      </p:sp>
      <p:pic>
        <p:nvPicPr>
          <p:cNvPr id="14" name="Picture 4" descr="http://www.webaudi.com/images/Protection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66800"/>
            <a:ext cx="7655273" cy="2362200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/>
          <p:cNvPicPr>
            <a:picLocks noChangeAspect="1" noChangeArrowheads="1"/>
          </p:cNvPicPr>
          <p:nvPr/>
        </p:nvPicPr>
        <p:blipFill>
          <a:blip r:embed="rId2" cstate="print"/>
          <a:srcRect l="56223" t="5469" r="18422" b="23450"/>
          <a:stretch>
            <a:fillRect/>
          </a:stretch>
        </p:blipFill>
        <p:spPr bwMode="auto">
          <a:xfrm>
            <a:off x="8001000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10668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84138" y="381000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ZA" sz="3200" b="1" dirty="0" smtClean="0">
                <a:ea typeface="+mj-ea"/>
              </a:rPr>
              <a:t>The Workshop</a:t>
            </a:r>
            <a:endParaRPr lang="en-ZA" sz="3200" b="1" dirty="0">
              <a:ea typeface="+mj-e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</a:p>
        </p:txBody>
      </p:sp>
      <p:sp>
        <p:nvSpPr>
          <p:cNvPr id="889" name="Rectangle 3"/>
          <p:cNvSpPr txBox="1">
            <a:spLocks noChangeArrowheads="1"/>
          </p:cNvSpPr>
          <p:nvPr/>
        </p:nvSpPr>
        <p:spPr>
          <a:xfrm>
            <a:off x="381000" y="1295400"/>
            <a:ext cx="8424863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09600" indent="-609600"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ZA" sz="800" b="1" dirty="0">
              <a:latin typeface="+mn-lt"/>
              <a:cs typeface="+mn-cs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1066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sz="2800" dirty="0" smtClean="0">
                <a:latin typeface="+mn-lt"/>
                <a:cs typeface="+mn-cs"/>
              </a:rPr>
              <a:t>Simple Leading Practices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latin typeface="+mn-lt"/>
                <a:cs typeface="+mn-cs"/>
              </a:rPr>
              <a:t>Prepare a simple-leading-practice-repository that can be used by mines on need basis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2400" y="2439650"/>
            <a:ext cx="8991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buFontTx/>
              <a:buChar char="•"/>
              <a:defRPr/>
            </a:pPr>
            <a:r>
              <a:rPr lang="en-US" sz="2800" dirty="0" smtClean="0">
                <a:latin typeface="+mn-lt"/>
                <a:cs typeface="+mn-cs"/>
              </a:rPr>
              <a:t>Industry Team Formation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latin typeface="+mn-lt"/>
                <a:cs typeface="+mn-cs"/>
              </a:rPr>
              <a:t>Explained the roles, responsibilities and expectations to prospective industry team members 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latin typeface="+mn-lt"/>
                <a:cs typeface="+mn-cs"/>
              </a:rPr>
              <a:t>A total of fifty three (53) members registered for industry membership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3"/>
          <p:cNvPicPr>
            <a:picLocks noChangeAspect="1" noChangeArrowheads="1"/>
          </p:cNvPicPr>
          <p:nvPr/>
        </p:nvPicPr>
        <p:blipFill>
          <a:blip r:embed="rId2" cstate="print"/>
          <a:srcRect l="56223" t="5469" r="18422" b="23450"/>
          <a:stretch>
            <a:fillRect/>
          </a:stretch>
        </p:blipFill>
        <p:spPr bwMode="auto">
          <a:xfrm>
            <a:off x="8097838" y="6218238"/>
            <a:ext cx="693737" cy="392112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1500188" y="6092825"/>
            <a:ext cx="7572375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500188" y="6742113"/>
            <a:ext cx="7572375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232525"/>
            <a:ext cx="85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184150" y="722313"/>
            <a:ext cx="8929688" cy="158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223838" y="15240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ZA" sz="24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4303" y="800100"/>
            <a:ext cx="1373497" cy="5257800"/>
            <a:chOff x="0" y="0"/>
            <a:chExt cx="1373497" cy="5257800"/>
          </a:xfrm>
        </p:grpSpPr>
        <p:sp>
          <p:nvSpPr>
            <p:cNvPr id="15" name="Flowchart: Manual Operation 14"/>
            <p:cNvSpPr/>
            <p:nvPr/>
          </p:nvSpPr>
          <p:spPr>
            <a:xfrm rot="16200000">
              <a:off x="-1942151" y="1942151"/>
              <a:ext cx="5257800" cy="1373497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Flowchart: Manual Operation 4"/>
            <p:cNvSpPr/>
            <p:nvPr/>
          </p:nvSpPr>
          <p:spPr>
            <a:xfrm rot="21600000">
              <a:off x="0" y="1051560"/>
              <a:ext cx="1373497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b="1" kern="1200" dirty="0" smtClean="0"/>
                <a:t>Source Elimination – Current Machines</a:t>
              </a:r>
              <a:endParaRPr lang="en-US" sz="1300" b="1" kern="1200" dirty="0"/>
            </a:p>
            <a:p>
              <a:pPr marL="57150" lvl="1" indent="-57150" defTabSz="444500">
                <a:lnSpc>
                  <a:spcPct val="90000"/>
                </a:lnSpc>
                <a:spcAft>
                  <a:spcPct val="15000"/>
                </a:spcAft>
                <a:buChar char="••"/>
              </a:pPr>
              <a:r>
                <a:rPr lang="en-US" sz="1000" kern="1200" dirty="0" smtClean="0"/>
                <a:t>Collaborate with T&amp; </a:t>
              </a:r>
              <a:r>
                <a:rPr lang="en-US" sz="1000" dirty="0" smtClean="0"/>
                <a:t>M Team and CM&amp; </a:t>
              </a:r>
              <a:r>
                <a:rPr lang="en-US" sz="1000" kern="1200" dirty="0" smtClean="0"/>
                <a:t>CCs – </a:t>
              </a:r>
              <a:r>
                <a:rPr lang="en-US" sz="1000" b="1" kern="1200" dirty="0" smtClean="0">
                  <a:solidFill>
                    <a:srgbClr val="FF0000"/>
                  </a:solidFill>
                </a:rPr>
                <a:t>28 Sept 2012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000" kern="1200" dirty="0" smtClean="0"/>
                <a:t>Workshop on possible LP from the other five sources – </a:t>
              </a:r>
              <a:r>
                <a:rPr lang="en-US" sz="1000" b="1" kern="1200" dirty="0" smtClean="0">
                  <a:solidFill>
                    <a:srgbClr val="FF0000"/>
                  </a:solidFill>
                </a:rPr>
                <a:t>31 Oct 2012</a:t>
              </a:r>
              <a:endParaRPr lang="en-US" sz="1000" b="1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524000" y="800100"/>
            <a:ext cx="1373497" cy="5257800"/>
            <a:chOff x="1479987" y="0"/>
            <a:chExt cx="1373497" cy="5257800"/>
          </a:xfrm>
        </p:grpSpPr>
        <p:sp>
          <p:nvSpPr>
            <p:cNvPr id="20" name="Flowchart: Manual Operation 19"/>
            <p:cNvSpPr/>
            <p:nvPr/>
          </p:nvSpPr>
          <p:spPr>
            <a:xfrm rot="16200000">
              <a:off x="-462164" y="1942151"/>
              <a:ext cx="5257800" cy="1373497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Flowchart: Manual Operation 4"/>
            <p:cNvSpPr/>
            <p:nvPr/>
          </p:nvSpPr>
          <p:spPr>
            <a:xfrm rot="21600000">
              <a:off x="1479987" y="1051560"/>
              <a:ext cx="1373497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b="1" kern="1200" dirty="0" smtClean="0"/>
                <a:t>Source Elimination -  Expansion projects and new mine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000" b="0" i="0" u="none" kern="1200" dirty="0" smtClean="0"/>
                <a:t>Discuss the proposed workshop with the MOSH Taskforce -  </a:t>
              </a:r>
              <a:r>
                <a:rPr lang="en-US" sz="1000" b="1" kern="1200" dirty="0" smtClean="0">
                  <a:solidFill>
                    <a:srgbClr val="FF0000"/>
                  </a:solidFill>
                </a:rPr>
                <a:t>19 Oct 2012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000" b="0" i="0" u="none" kern="1200" dirty="0" smtClean="0"/>
                <a:t>Obtain a list of design personnel from the MOSH Taskforce – </a:t>
              </a:r>
              <a:r>
                <a:rPr lang="en-US" sz="1000" b="1" kern="1200" dirty="0" smtClean="0">
                  <a:solidFill>
                    <a:srgbClr val="FF0000"/>
                  </a:solidFill>
                </a:rPr>
                <a:t>16 Nov </a:t>
              </a:r>
              <a:r>
                <a:rPr lang="en-US" sz="1000" b="1" kern="1200" dirty="0" smtClean="0">
                  <a:solidFill>
                    <a:srgbClr val="FF0000"/>
                  </a:solidFill>
                </a:rPr>
                <a:t>2012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000" dirty="0" smtClean="0"/>
                <a:t>Drilling Selection Tool  </a:t>
              </a:r>
              <a:r>
                <a:rPr lang="en-US" sz="1000" b="1" dirty="0" smtClean="0">
                  <a:solidFill>
                    <a:srgbClr val="FF0000"/>
                  </a:solidFill>
                </a:rPr>
                <a:t>- 26 </a:t>
              </a:r>
              <a:r>
                <a:rPr lang="en-US" sz="1000" b="1" dirty="0" smtClean="0">
                  <a:solidFill>
                    <a:srgbClr val="FF0000"/>
                  </a:solidFill>
                </a:rPr>
                <a:t>S</a:t>
              </a:r>
              <a:r>
                <a:rPr lang="en-US" sz="1000" b="1" dirty="0" smtClean="0">
                  <a:solidFill>
                    <a:srgbClr val="FF0000"/>
                  </a:solidFill>
                </a:rPr>
                <a:t>ept 2012</a:t>
              </a:r>
              <a:endParaRPr lang="en-US" sz="1000" b="1" kern="120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048000" y="800100"/>
            <a:ext cx="1373497" cy="5257800"/>
            <a:chOff x="2956496" y="0"/>
            <a:chExt cx="1373497" cy="5257800"/>
          </a:xfrm>
        </p:grpSpPr>
        <p:sp>
          <p:nvSpPr>
            <p:cNvPr id="23" name="Flowchart: Manual Operation 22"/>
            <p:cNvSpPr/>
            <p:nvPr/>
          </p:nvSpPr>
          <p:spPr>
            <a:xfrm rot="16200000">
              <a:off x="1014345" y="1942151"/>
              <a:ext cx="5257800" cy="1373497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Flowchart: Manual Operation 4"/>
            <p:cNvSpPr/>
            <p:nvPr/>
          </p:nvSpPr>
          <p:spPr>
            <a:xfrm rot="21600000">
              <a:off x="2956496" y="1051560"/>
              <a:ext cx="1373497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b="1" kern="1200" dirty="0" smtClean="0"/>
                <a:t>HPD TAS Tool</a:t>
              </a:r>
              <a:endParaRPr lang="en-US" sz="1300" b="1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000" b="0" i="0" u="none" kern="1200" dirty="0" smtClean="0"/>
                <a:t>Draft Assessment Tool – </a:t>
              </a:r>
              <a:r>
                <a:rPr lang="en-US" sz="1000" b="1" kern="1200" dirty="0" smtClean="0">
                  <a:solidFill>
                    <a:srgbClr val="FF0000"/>
                  </a:solidFill>
                </a:rPr>
                <a:t>13 Sept 2012</a:t>
              </a:r>
              <a:endParaRPr lang="en-US" sz="1000" b="1" kern="1200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000" b="0" i="0" u="none" kern="1200" dirty="0" smtClean="0"/>
                <a:t>Present the  assessment tool to the industry workshop </a:t>
              </a:r>
              <a:r>
                <a:rPr lang="en-US" sz="1000" b="1" kern="1200" dirty="0" smtClean="0">
                  <a:solidFill>
                    <a:srgbClr val="FF0000"/>
                  </a:solidFill>
                </a:rPr>
                <a:t>– 26 Sept 2012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000" dirty="0" smtClean="0"/>
                <a:t>Assist the adopter and Implementers </a:t>
              </a:r>
              <a:r>
                <a:rPr lang="en-US" sz="1000" b="1" dirty="0" smtClean="0">
                  <a:solidFill>
                    <a:srgbClr val="FF0000"/>
                  </a:solidFill>
                </a:rPr>
                <a:t>– Dec 2012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000" dirty="0" smtClean="0"/>
                <a:t>Facilitate Interest group activities </a:t>
              </a:r>
              <a:r>
                <a:rPr lang="en-US" sz="1000" b="1" kern="1200" dirty="0" smtClean="0">
                  <a:solidFill>
                    <a:srgbClr val="FF0000"/>
                  </a:solidFill>
                </a:rPr>
                <a:t>– 14 Nov 2012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572000" y="800100"/>
            <a:ext cx="1373497" cy="5257800"/>
            <a:chOff x="4433005" y="0"/>
            <a:chExt cx="1373497" cy="5257800"/>
          </a:xfrm>
        </p:grpSpPr>
        <p:sp>
          <p:nvSpPr>
            <p:cNvPr id="26" name="Flowchart: Manual Operation 25"/>
            <p:cNvSpPr/>
            <p:nvPr/>
          </p:nvSpPr>
          <p:spPr>
            <a:xfrm rot="16200000">
              <a:off x="2490854" y="1942151"/>
              <a:ext cx="5257800" cy="1373497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Flowchart: Manual Operation 4"/>
            <p:cNvSpPr/>
            <p:nvPr/>
          </p:nvSpPr>
          <p:spPr>
            <a:xfrm rot="21600000">
              <a:off x="4433005" y="1051560"/>
              <a:ext cx="1373497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b="1" kern="1200" dirty="0" smtClean="0"/>
                <a:t>Simple Leading practice booklet</a:t>
              </a:r>
              <a:endParaRPr lang="en-US" sz="1300" b="1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000" b="0" i="0" u="none" kern="1200" dirty="0" smtClean="0"/>
                <a:t>Compile summary of the practices and contact personnel – </a:t>
              </a:r>
              <a:r>
                <a:rPr lang="en-US" sz="1000" b="1" i="0" u="none" kern="1200" dirty="0" smtClean="0">
                  <a:solidFill>
                    <a:srgbClr val="FF0000"/>
                  </a:solidFill>
                </a:rPr>
                <a:t>19 Oct 2012</a:t>
              </a:r>
              <a:endParaRPr lang="en-US" sz="1000" b="1" kern="1200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000" b="0" i="0" u="none" kern="1200" dirty="0" smtClean="0"/>
                <a:t>Design the SLP usage  tracking mechanism – </a:t>
              </a:r>
              <a:r>
                <a:rPr lang="en-US" sz="1000" b="1" i="0" u="none" kern="1200" dirty="0" smtClean="0">
                  <a:solidFill>
                    <a:srgbClr val="FF0000"/>
                  </a:solidFill>
                </a:rPr>
                <a:t>13 Sept 2012</a:t>
              </a:r>
              <a:endParaRPr lang="en-US" sz="1000" b="1" kern="1200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000" b="0" i="0" u="none" kern="1200" dirty="0" smtClean="0"/>
                <a:t>CoM to Design the booklet </a:t>
              </a:r>
              <a:r>
                <a:rPr lang="en-US" sz="1000" b="1" i="0" u="none" kern="1200" dirty="0" smtClean="0">
                  <a:solidFill>
                    <a:srgbClr val="FF0000"/>
                  </a:solidFill>
                </a:rPr>
                <a:t>– 19 Oct 2012</a:t>
              </a:r>
              <a:endParaRPr lang="en-US" sz="1000" b="1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172200" y="800100"/>
            <a:ext cx="1373497" cy="5257800"/>
            <a:chOff x="5909515" y="0"/>
            <a:chExt cx="1373497" cy="5257800"/>
          </a:xfrm>
        </p:grpSpPr>
        <p:sp>
          <p:nvSpPr>
            <p:cNvPr id="32" name="Flowchart: Manual Operation 31"/>
            <p:cNvSpPr/>
            <p:nvPr/>
          </p:nvSpPr>
          <p:spPr>
            <a:xfrm rot="16200000">
              <a:off x="3967364" y="1942151"/>
              <a:ext cx="5257800" cy="1373497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Flowchart: Manual Operation 4"/>
            <p:cNvSpPr/>
            <p:nvPr/>
          </p:nvSpPr>
          <p:spPr>
            <a:xfrm rot="21600000">
              <a:off x="5909515" y="1051560"/>
              <a:ext cx="1373497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b="1" kern="1200" dirty="0" smtClean="0"/>
                <a:t>Industry Team Meetings &amp; Workshops</a:t>
              </a:r>
              <a:endParaRPr lang="en-US" sz="1300" b="1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000" b="0" i="0" u="none" kern="1200" dirty="0" smtClean="0"/>
                <a:t>1st Industry Team Meeting -  </a:t>
              </a:r>
              <a:r>
                <a:rPr lang="en-US" sz="1000" b="1" dirty="0" smtClean="0">
                  <a:solidFill>
                    <a:srgbClr val="FF0000"/>
                  </a:solidFill>
                </a:rPr>
                <a:t>26 Sept 2012</a:t>
              </a:r>
              <a:endParaRPr lang="en-US" sz="1000" b="1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000" b="0" i="0" u="none" kern="1200" dirty="0" smtClean="0"/>
                <a:t>2nd Industry Team Meeting Orientation  - </a:t>
              </a:r>
              <a:r>
                <a:rPr lang="en-US" sz="1000" b="1" dirty="0" smtClean="0">
                  <a:solidFill>
                    <a:srgbClr val="FF0000"/>
                  </a:solidFill>
                </a:rPr>
                <a:t>14 Nov 2012 </a:t>
              </a:r>
              <a:endParaRPr lang="en-US" sz="1000" b="1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000" kern="1200" dirty="0" smtClean="0"/>
                <a:t>Industry Team Workshop  </a:t>
              </a:r>
              <a:r>
                <a:rPr lang="en-US" sz="1000" b="1" kern="1200" dirty="0" smtClean="0">
                  <a:solidFill>
                    <a:srgbClr val="FF0000"/>
                  </a:solidFill>
                </a:rPr>
                <a:t>- 13 February 2013</a:t>
              </a:r>
              <a:endParaRPr lang="en-US" sz="1000" b="1" kern="1200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000" b="0" i="0" u="none" kern="1200" dirty="0" smtClean="0"/>
                <a:t>3rd Industry Team Meeting  - </a:t>
              </a:r>
              <a:r>
                <a:rPr lang="en-US" sz="1000" b="1" i="0" u="none" kern="1200" dirty="0" smtClean="0">
                  <a:solidFill>
                    <a:srgbClr val="FF0000"/>
                  </a:solidFill>
                </a:rPr>
                <a:t>13 Mar 2013</a:t>
              </a:r>
              <a:endParaRPr lang="en-US" sz="1000" b="1" kern="1200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000" kern="1200" dirty="0" smtClean="0"/>
                <a:t>4</a:t>
              </a:r>
              <a:r>
                <a:rPr lang="en-US" sz="1000" kern="1200" baseline="30000" dirty="0" smtClean="0"/>
                <a:t>th</a:t>
              </a:r>
              <a:r>
                <a:rPr lang="en-US" sz="1000" kern="1200" dirty="0" smtClean="0"/>
                <a:t> Industry Team – </a:t>
              </a:r>
              <a:r>
                <a:rPr lang="en-US" sz="1000" b="1" kern="1200" dirty="0" smtClean="0">
                  <a:solidFill>
                    <a:srgbClr val="FF0000"/>
                  </a:solidFill>
                </a:rPr>
                <a:t>15 May 2013</a:t>
              </a:r>
              <a:endParaRPr lang="en-US" sz="1000" b="1" kern="1200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000" kern="1200" dirty="0" smtClean="0"/>
                <a:t>5</a:t>
              </a:r>
              <a:r>
                <a:rPr lang="en-US" sz="1000" kern="1200" baseline="30000" dirty="0" smtClean="0"/>
                <a:t>th</a:t>
              </a:r>
              <a:r>
                <a:rPr lang="en-US" sz="1000" kern="1200" dirty="0" smtClean="0"/>
                <a:t> Industry Team  - </a:t>
              </a:r>
              <a:r>
                <a:rPr lang="en-US" sz="1000" b="1" kern="1200" dirty="0" smtClean="0">
                  <a:solidFill>
                    <a:srgbClr val="FF0000"/>
                  </a:solidFill>
                </a:rPr>
                <a:t>14 August 2013</a:t>
              </a:r>
              <a:endParaRPr lang="en-US" sz="1000" b="1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694303" y="762000"/>
            <a:ext cx="1373497" cy="5257800"/>
            <a:chOff x="7386025" y="0"/>
            <a:chExt cx="1373497" cy="5257800"/>
          </a:xfrm>
        </p:grpSpPr>
        <p:sp>
          <p:nvSpPr>
            <p:cNvPr id="35" name="Flowchart: Manual Operation 34"/>
            <p:cNvSpPr/>
            <p:nvPr/>
          </p:nvSpPr>
          <p:spPr>
            <a:xfrm rot="16200000">
              <a:off x="5443874" y="1942151"/>
              <a:ext cx="5257800" cy="1373497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Flowchart: Manual Operation 4"/>
            <p:cNvSpPr/>
            <p:nvPr/>
          </p:nvSpPr>
          <p:spPr>
            <a:xfrm rot="21600000">
              <a:off x="7386025" y="1051560"/>
              <a:ext cx="1373497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b="1" kern="1200" dirty="0" smtClean="0"/>
                <a:t>MOSH Leading practice</a:t>
              </a:r>
              <a:endParaRPr lang="en-US" sz="1300" b="1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000" b="0" i="0" u="none" kern="1200" dirty="0" smtClean="0"/>
                <a:t>Identification Phase– 13 February 2013</a:t>
              </a:r>
              <a:endParaRPr lang="en-US" sz="10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000" kern="1200" dirty="0" smtClean="0"/>
                <a:t>Documentation Phase – </a:t>
              </a:r>
              <a:r>
                <a:rPr lang="en-US" sz="1000" b="1" kern="1200" dirty="0" smtClean="0">
                  <a:solidFill>
                    <a:srgbClr val="FF0000"/>
                  </a:solidFill>
                </a:rPr>
                <a:t>Feb to April 2013</a:t>
              </a:r>
              <a:endParaRPr lang="en-US" sz="1000" b="1" kern="1200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000" kern="1200" dirty="0" smtClean="0"/>
                <a:t>Demonstration Phase   - </a:t>
              </a:r>
              <a:r>
                <a:rPr lang="en-US" sz="1000" b="1" kern="1200" dirty="0" smtClean="0">
                  <a:solidFill>
                    <a:srgbClr val="FF0000"/>
                  </a:solidFill>
                </a:rPr>
                <a:t>April to Aug 2013</a:t>
              </a:r>
              <a:endParaRPr lang="en-US" sz="1000" b="1" kern="1200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000" b="0" i="0" u="none" kern="1200" dirty="0" smtClean="0"/>
                <a:t>Facilitation Phase – </a:t>
              </a:r>
              <a:r>
                <a:rPr lang="en-US" sz="1000" b="1" i="0" u="none" kern="1200" dirty="0" smtClean="0">
                  <a:solidFill>
                    <a:srgbClr val="FF0000"/>
                  </a:solidFill>
                </a:rPr>
                <a:t>Aug to Jan 2014 </a:t>
              </a:r>
              <a:endParaRPr lang="en-US" sz="1000" b="1" kern="1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7" name="Title 3"/>
          <p:cNvSpPr txBox="1">
            <a:spLocks/>
          </p:cNvSpPr>
          <p:nvPr/>
        </p:nvSpPr>
        <p:spPr>
          <a:xfrm>
            <a:off x="84138" y="152400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ZA" sz="3200" b="1" dirty="0" smtClean="0">
                <a:ea typeface="+mj-ea"/>
              </a:rPr>
              <a:t>The Way Forward</a:t>
            </a:r>
            <a:endParaRPr lang="en-ZA" sz="3200" b="1" dirty="0">
              <a:ea typeface="+mj-ea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18618</TotalTime>
  <Words>647</Words>
  <Application>Microsoft Office PowerPoint</Application>
  <PresentationFormat>On-screen Show (4:3)</PresentationFormat>
  <Paragraphs>85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dlabuschagne</dc:creator>
  <cp:lastModifiedBy>Hgumede</cp:lastModifiedBy>
  <cp:revision>645</cp:revision>
  <cp:lastPrinted>2011-11-14T14:29:43Z</cp:lastPrinted>
  <dcterms:created xsi:type="dcterms:W3CDTF">2007-02-09T08:16:42Z</dcterms:created>
  <dcterms:modified xsi:type="dcterms:W3CDTF">2012-08-29T09:49:36Z</dcterms:modified>
</cp:coreProperties>
</file>