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615" autoAdjust="0"/>
    <p:restoredTop sz="86464" autoAdjust="0"/>
  </p:normalViewPr>
  <p:slideViewPr>
    <p:cSldViewPr snapToGrid="0">
      <p:cViewPr varScale="1">
        <p:scale>
          <a:sx n="74" d="100"/>
          <a:sy n="74" d="100"/>
        </p:scale>
        <p:origin x="996" y="72"/>
      </p:cViewPr>
      <p:guideLst>
        <p:guide orient="horz" pos="2160"/>
        <p:guide pos="3840"/>
      </p:guideLst>
    </p:cSldViewPr>
  </p:slideViewPr>
  <p:outlineViewPr>
    <p:cViewPr>
      <p:scale>
        <a:sx n="75" d="100"/>
        <a:sy n="75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C7386-9AEF-44E9-8AED-F1631D58BFB1}" type="datetimeFigureOut">
              <a:rPr lang="en-ZA"/>
              <a:pPr>
                <a:defRPr/>
              </a:pPr>
              <a:t>2015/06/05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D2A37-BCFB-4446-AAEA-5E9BEA809852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683F5-2ACB-4C48-B15D-445082D1B127}" type="datetimeFigureOut">
              <a:rPr lang="en-ZA"/>
              <a:pPr>
                <a:defRPr/>
              </a:pPr>
              <a:t>2015/06/05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8E27E-6875-4CB2-A75F-E6384C653F8A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0C439-0B9B-4C33-A301-91C6141A8A18}" type="datetimeFigureOut">
              <a:rPr lang="en-ZA"/>
              <a:pPr>
                <a:defRPr/>
              </a:pPr>
              <a:t>2015/06/05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519DD-6BD0-4DDC-ACDC-F0FB5C5A7B10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22588-9EA4-418D-BF66-D320D7C7D778}" type="datetimeFigureOut">
              <a:rPr lang="en-ZA"/>
              <a:pPr>
                <a:defRPr/>
              </a:pPr>
              <a:t>2015/06/05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5F51A-EE93-4299-B630-BB0CC24F90A0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30952-F449-491A-85BC-379717DF73AB}" type="datetimeFigureOut">
              <a:rPr lang="en-ZA"/>
              <a:pPr>
                <a:defRPr/>
              </a:pPr>
              <a:t>2015/06/05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380DC-F246-4259-973C-5735C73F4F64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FED22-8100-4BDB-9259-B506E19CB29E}" type="datetimeFigureOut">
              <a:rPr lang="en-ZA"/>
              <a:pPr>
                <a:defRPr/>
              </a:pPr>
              <a:t>2015/06/05</a:t>
            </a:fld>
            <a:endParaRPr lang="en-Z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37AD3-8B8E-4921-841B-CD5948C2C28E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CA7F5-4994-4858-9F58-E0348A040F31}" type="datetimeFigureOut">
              <a:rPr lang="en-ZA"/>
              <a:pPr>
                <a:defRPr/>
              </a:pPr>
              <a:t>2015/06/05</a:t>
            </a:fld>
            <a:endParaRPr lang="en-Z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A7120-B426-4192-B3C7-18C7F269CE1B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EA48C-464F-42EF-9ADC-4FB0C66E2645}" type="datetimeFigureOut">
              <a:rPr lang="en-ZA"/>
              <a:pPr>
                <a:defRPr/>
              </a:pPr>
              <a:t>2015/06/05</a:t>
            </a:fld>
            <a:endParaRPr lang="en-Z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390B0-DC83-479C-B80A-CA455FB88573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1CB7D-8928-43F5-A538-98B867FF6AE5}" type="datetimeFigureOut">
              <a:rPr lang="en-ZA"/>
              <a:pPr>
                <a:defRPr/>
              </a:pPr>
              <a:t>2015/06/05</a:t>
            </a:fld>
            <a:endParaRPr lang="en-Z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67279-0CDC-4D19-9000-6DF3B36493DA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E8633-FEE1-4E54-B508-456356CBC050}" type="datetimeFigureOut">
              <a:rPr lang="en-ZA"/>
              <a:pPr>
                <a:defRPr/>
              </a:pPr>
              <a:t>2015/06/05</a:t>
            </a:fld>
            <a:endParaRPr lang="en-Z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BE218-F5EB-4D26-866F-EED9B234D195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342AB-E476-48CA-9D54-4D249701EF23}" type="datetimeFigureOut">
              <a:rPr lang="en-ZA"/>
              <a:pPr>
                <a:defRPr/>
              </a:pPr>
              <a:t>2015/06/05</a:t>
            </a:fld>
            <a:endParaRPr lang="en-Z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A2F40-C807-4FE4-A7C5-D940C4CB67C5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ZA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B091CBC-9241-4F23-B746-F1AB4B1CE868}" type="datetimeFigureOut">
              <a:rPr lang="en-ZA"/>
              <a:pPr>
                <a:defRPr/>
              </a:pPr>
              <a:t>2015/06/05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5048488-A2BA-4BF5-AB60-85EC84C849A0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1367245" y="2104299"/>
            <a:ext cx="9144000" cy="1028700"/>
          </a:xfrm>
        </p:spPr>
        <p:txBody>
          <a:bodyPr/>
          <a:lstStyle/>
          <a:p>
            <a:r>
              <a:rPr lang="en-ZA" sz="3600" b="1" dirty="0" smtClean="0"/>
              <a:t>Trackless Mobile Mining Machinery Operation</a:t>
            </a: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4122738" y="4598988"/>
            <a:ext cx="3771900" cy="525462"/>
          </a:xfrm>
        </p:spPr>
        <p:txBody>
          <a:bodyPr/>
          <a:lstStyle/>
          <a:p>
            <a:r>
              <a:rPr lang="en-ZA" b="1" dirty="0" smtClean="0"/>
              <a:t>Open Pit/Cast Operations</a:t>
            </a:r>
          </a:p>
        </p:txBody>
      </p:sp>
      <p:sp>
        <p:nvSpPr>
          <p:cNvPr id="13316" name="Title 1"/>
          <p:cNvSpPr>
            <a:spLocks/>
          </p:cNvSpPr>
          <p:nvPr/>
        </p:nvSpPr>
        <p:spPr bwMode="auto">
          <a:xfrm>
            <a:off x="1604963" y="817563"/>
            <a:ext cx="9144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en-ZA" sz="3600" b="1" dirty="0" smtClean="0">
                <a:solidFill>
                  <a:schemeClr val="bg1"/>
                </a:solidFill>
                <a:latin typeface="Calibri Light"/>
              </a:rPr>
              <a:t>“</a:t>
            </a:r>
            <a:r>
              <a:rPr lang="en-ZA" sz="3600" b="1" dirty="0" smtClean="0">
                <a:latin typeface="Calibri Light"/>
              </a:rPr>
              <a:t>Safety </a:t>
            </a:r>
            <a:r>
              <a:rPr lang="en-ZA" sz="3600" b="1" dirty="0" smtClean="0">
                <a:latin typeface="Calibri Light"/>
              </a:rPr>
              <a:t>Risk </a:t>
            </a:r>
            <a:r>
              <a:rPr lang="en-ZA" sz="3600" b="1" dirty="0">
                <a:latin typeface="Calibri Light"/>
              </a:rPr>
              <a:t>Model</a:t>
            </a:r>
          </a:p>
        </p:txBody>
      </p:sp>
      <p:sp>
        <p:nvSpPr>
          <p:cNvPr id="13317" name="Subtitle 2"/>
          <p:cNvSpPr>
            <a:spLocks/>
          </p:cNvSpPr>
          <p:nvPr/>
        </p:nvSpPr>
        <p:spPr bwMode="auto">
          <a:xfrm>
            <a:off x="5433650" y="3329123"/>
            <a:ext cx="719137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ZA" sz="2400" b="1">
                <a:latin typeface="Calibri" pitchFamily="34" charset="0"/>
              </a:rPr>
              <a:t>for</a:t>
            </a:r>
          </a:p>
        </p:txBody>
      </p:sp>
      <p:sp>
        <p:nvSpPr>
          <p:cNvPr id="13318" name="Subtitle 2"/>
          <p:cNvSpPr>
            <a:spLocks/>
          </p:cNvSpPr>
          <p:nvPr/>
        </p:nvSpPr>
        <p:spPr bwMode="auto">
          <a:xfrm>
            <a:off x="3978275" y="3784600"/>
            <a:ext cx="3771900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ZA" sz="2400" b="1">
                <a:latin typeface="Calibri" pitchFamily="34" charset="0"/>
              </a:rPr>
              <a:t>South African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3432313" y="5546519"/>
            <a:ext cx="5208104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Z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 Industry wide perspective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000" dirty="0" smtClean="0"/>
              <a:t>Open Cast/Pit</a:t>
            </a:r>
            <a:br>
              <a:rPr lang="en-US" sz="2000" dirty="0" smtClean="0"/>
            </a:br>
            <a:r>
              <a:rPr lang="en-US" sz="2000" dirty="0" smtClean="0"/>
              <a:t>MOSH </a:t>
            </a:r>
            <a:endParaRPr lang="en-US" sz="20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itle 1"/>
          <p:cNvSpPr>
            <a:spLocks/>
          </p:cNvSpPr>
          <p:nvPr/>
        </p:nvSpPr>
        <p:spPr bwMode="auto">
          <a:xfrm>
            <a:off x="1604963" y="817563"/>
            <a:ext cx="9144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lnSpc>
                <a:spcPct val="90000"/>
              </a:lnSpc>
            </a:pPr>
            <a:endParaRPr lang="en-ZA" sz="3600" b="1" dirty="0">
              <a:latin typeface="Calibri Light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298713" y="1137132"/>
            <a:ext cx="9356035" cy="2063267"/>
          </a:xfrm>
        </p:spPr>
        <p:txBody>
          <a:bodyPr/>
          <a:lstStyle/>
          <a:p>
            <a:r>
              <a:rPr lang="en-US" sz="2800" b="1" dirty="0" smtClean="0"/>
              <a:t>Purpose</a:t>
            </a:r>
          </a:p>
          <a:p>
            <a:r>
              <a:rPr lang="en-US" dirty="0" smtClean="0"/>
              <a:t>The model is a corner stone for the MOSH initiative’s process to identify Leading Practices with the potential to make the </a:t>
            </a:r>
            <a:r>
              <a:rPr lang="en-US" b="1" dirty="0" smtClean="0"/>
              <a:t>biggest</a:t>
            </a:r>
            <a:r>
              <a:rPr lang="en-US" dirty="0" smtClean="0"/>
              <a:t> contribution to </a:t>
            </a:r>
            <a:r>
              <a:rPr lang="en-US" b="1" dirty="0" smtClean="0"/>
              <a:t>industry wide</a:t>
            </a:r>
            <a:r>
              <a:rPr lang="en-US" dirty="0" smtClean="0"/>
              <a:t> Safety performance for trackless mobile mining machinery operation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8866617" y="3017315"/>
            <a:ext cx="1443038" cy="9525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ZA" b="1" dirty="0"/>
              <a:t>Outcomes of the exposure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600020" y="3038021"/>
            <a:ext cx="1455737" cy="9525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ZA" b="1" dirty="0" smtClean="0"/>
              <a:t>Exposures</a:t>
            </a:r>
            <a:endParaRPr lang="en-ZA" b="1" dirty="0"/>
          </a:p>
        </p:txBody>
      </p:sp>
      <p:sp>
        <p:nvSpPr>
          <p:cNvPr id="5" name="Rounded Rectangle 4"/>
          <p:cNvSpPr/>
          <p:nvPr/>
        </p:nvSpPr>
        <p:spPr>
          <a:xfrm>
            <a:off x="3143717" y="3062811"/>
            <a:ext cx="1455737" cy="9525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ZA" b="1" dirty="0"/>
              <a:t>Nature of the  Hazard</a:t>
            </a:r>
          </a:p>
        </p:txBody>
      </p:sp>
      <p:sp>
        <p:nvSpPr>
          <p:cNvPr id="6" name="Right Arrow 5"/>
          <p:cNvSpPr/>
          <p:nvPr/>
        </p:nvSpPr>
        <p:spPr>
          <a:xfrm>
            <a:off x="7046260" y="3275013"/>
            <a:ext cx="1810357" cy="3680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ZA" b="1" dirty="0"/>
          </a:p>
        </p:txBody>
      </p:sp>
      <p:sp>
        <p:nvSpPr>
          <p:cNvPr id="8" name="Rounded Rectangle 7"/>
          <p:cNvSpPr/>
          <p:nvPr/>
        </p:nvSpPr>
        <p:spPr>
          <a:xfrm>
            <a:off x="9005661" y="981982"/>
            <a:ext cx="1417638" cy="72072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ZA" b="1" dirty="0"/>
              <a:t>Short term outcomes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9360808" y="5250543"/>
            <a:ext cx="1417638" cy="73342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ZA" b="1" dirty="0"/>
              <a:t>Long term outcomes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920875" y="582613"/>
            <a:ext cx="1430338" cy="72072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ZA" b="1" dirty="0"/>
              <a:t>Equipment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00088" y="2100263"/>
            <a:ext cx="1430337" cy="74295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ZA" b="1" dirty="0"/>
              <a:t>Operator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454275" y="5683250"/>
            <a:ext cx="1430338" cy="73818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ZA" b="1" dirty="0"/>
              <a:t>Equipment operation</a:t>
            </a:r>
          </a:p>
        </p:txBody>
      </p:sp>
      <p:cxnSp>
        <p:nvCxnSpPr>
          <p:cNvPr id="14" name="Straight Arrow Connector 13"/>
          <p:cNvCxnSpPr>
            <a:cxnSpLocks noChangeShapeType="1"/>
            <a:stCxn id="2" idx="0"/>
            <a:endCxn id="8" idx="2"/>
          </p:cNvCxnSpPr>
          <p:nvPr/>
        </p:nvCxnSpPr>
        <p:spPr bwMode="auto">
          <a:xfrm rot="5400000" flipH="1" flipV="1">
            <a:off x="8994004" y="2296839"/>
            <a:ext cx="1314608" cy="126344"/>
          </a:xfrm>
          <a:prstGeom prst="straightConnector1">
            <a:avLst/>
          </a:prstGeom>
          <a:noFill/>
          <a:ln w="6350" algn="ctr">
            <a:solidFill>
              <a:schemeClr val="accent1"/>
            </a:solidFill>
            <a:miter lim="800000"/>
            <a:headEnd/>
            <a:tailEnd type="triangle" w="med" len="med"/>
          </a:ln>
        </p:spPr>
      </p:cxnSp>
      <p:cxnSp>
        <p:nvCxnSpPr>
          <p:cNvPr id="16" name="Straight Arrow Connector 15"/>
          <p:cNvCxnSpPr>
            <a:cxnSpLocks noChangeShapeType="1"/>
            <a:stCxn id="2" idx="2"/>
            <a:endCxn id="9" idx="0"/>
          </p:cNvCxnSpPr>
          <p:nvPr/>
        </p:nvCxnSpPr>
        <p:spPr bwMode="auto">
          <a:xfrm rot="16200000" flipH="1">
            <a:off x="9188517" y="4369433"/>
            <a:ext cx="1280728" cy="481491"/>
          </a:xfrm>
          <a:prstGeom prst="straightConnector1">
            <a:avLst/>
          </a:prstGeom>
          <a:noFill/>
          <a:ln w="6350" algn="ctr">
            <a:solidFill>
              <a:schemeClr val="accent1"/>
            </a:solidFill>
            <a:miter lim="800000"/>
            <a:headEnd/>
            <a:tailEnd type="triangle" w="med" len="med"/>
          </a:ln>
        </p:spPr>
      </p:cxnSp>
      <p:cxnSp>
        <p:nvCxnSpPr>
          <p:cNvPr id="18" name="Straight Arrow Connector 17"/>
          <p:cNvCxnSpPr>
            <a:stCxn id="10" idx="2"/>
            <a:endCxn id="5" idx="0"/>
          </p:cNvCxnSpPr>
          <p:nvPr/>
        </p:nvCxnSpPr>
        <p:spPr>
          <a:xfrm rot="16200000" flipH="1">
            <a:off x="2374079" y="1565303"/>
            <a:ext cx="1759473" cy="12355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1" idx="3"/>
            <a:endCxn id="5" idx="1"/>
          </p:cNvCxnSpPr>
          <p:nvPr/>
        </p:nvCxnSpPr>
        <p:spPr>
          <a:xfrm>
            <a:off x="2130425" y="2471738"/>
            <a:ext cx="1013292" cy="10673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2" idx="0"/>
            <a:endCxn id="5" idx="2"/>
          </p:cNvCxnSpPr>
          <p:nvPr/>
        </p:nvCxnSpPr>
        <p:spPr>
          <a:xfrm rot="5400000" flipH="1" flipV="1">
            <a:off x="2686546" y="4498210"/>
            <a:ext cx="1667939" cy="7021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606947" y="3521542"/>
            <a:ext cx="1417638" cy="75565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ZA" b="1" dirty="0" smtClean="0"/>
              <a:t>Information</a:t>
            </a:r>
            <a:endParaRPr lang="en-ZA" b="1" dirty="0"/>
          </a:p>
        </p:txBody>
      </p:sp>
      <p:cxnSp>
        <p:nvCxnSpPr>
          <p:cNvPr id="28" name="Straight Arrow Connector 27"/>
          <p:cNvCxnSpPr>
            <a:stCxn id="32" idx="3"/>
            <a:endCxn id="5" idx="2"/>
          </p:cNvCxnSpPr>
          <p:nvPr/>
        </p:nvCxnSpPr>
        <p:spPr>
          <a:xfrm flipV="1">
            <a:off x="2495773" y="4015311"/>
            <a:ext cx="1375813" cy="11014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ight Arrow 5"/>
          <p:cNvSpPr/>
          <p:nvPr/>
        </p:nvSpPr>
        <p:spPr>
          <a:xfrm>
            <a:off x="4582758" y="3338286"/>
            <a:ext cx="1005242" cy="3097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ZA" b="1"/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10581142" y="1008290"/>
            <a:ext cx="144783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1000" b="1" dirty="0"/>
              <a:t> </a:t>
            </a:r>
            <a:r>
              <a:rPr lang="en-GB" sz="1200" b="1" dirty="0"/>
              <a:t>Injury</a:t>
            </a:r>
          </a:p>
          <a:p>
            <a:pPr>
              <a:buFontTx/>
              <a:buChar char="•"/>
            </a:pPr>
            <a:r>
              <a:rPr lang="en-GB" sz="1200" b="1" dirty="0"/>
              <a:t> Disability</a:t>
            </a:r>
          </a:p>
          <a:p>
            <a:pPr>
              <a:buFontTx/>
              <a:buChar char="•"/>
            </a:pPr>
            <a:r>
              <a:rPr lang="en-GB" sz="1200" b="1" dirty="0"/>
              <a:t> </a:t>
            </a:r>
            <a:r>
              <a:rPr lang="en-GB" sz="1200" b="1" dirty="0" smtClean="0"/>
              <a:t>Death</a:t>
            </a:r>
          </a:p>
          <a:p>
            <a:pPr>
              <a:buFontTx/>
              <a:buChar char="•"/>
            </a:pPr>
            <a:r>
              <a:rPr lang="en-GB" sz="1200" b="1" dirty="0" smtClean="0"/>
              <a:t> Production loss</a:t>
            </a:r>
          </a:p>
          <a:p>
            <a:pPr>
              <a:buFontTx/>
              <a:buChar char="•"/>
            </a:pPr>
            <a:r>
              <a:rPr lang="en-GB" sz="1200" b="1" dirty="0" smtClean="0"/>
              <a:t> Sec 54</a:t>
            </a:r>
          </a:p>
          <a:p>
            <a:pPr>
              <a:buFontTx/>
              <a:buChar char="•"/>
            </a:pPr>
            <a:r>
              <a:rPr lang="en-GB" sz="1200" b="1" dirty="0" smtClean="0"/>
              <a:t> Sec52</a:t>
            </a:r>
            <a:endParaRPr lang="en-GB" sz="1200" b="1" dirty="0"/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10778899" y="5251224"/>
            <a:ext cx="135165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1000" b="1" dirty="0"/>
              <a:t> </a:t>
            </a:r>
            <a:r>
              <a:rPr lang="en-GB" sz="1200" b="1" dirty="0"/>
              <a:t>Injury</a:t>
            </a:r>
          </a:p>
          <a:p>
            <a:pPr>
              <a:buFontTx/>
              <a:buChar char="•"/>
            </a:pPr>
            <a:r>
              <a:rPr lang="en-GB" sz="1200" b="1" dirty="0"/>
              <a:t> Disability</a:t>
            </a:r>
          </a:p>
          <a:p>
            <a:pPr>
              <a:buFontTx/>
              <a:buChar char="•"/>
            </a:pPr>
            <a:r>
              <a:rPr lang="en-GB" sz="1200" b="1" dirty="0"/>
              <a:t> </a:t>
            </a:r>
            <a:r>
              <a:rPr lang="en-GB" sz="1200" b="1" dirty="0" smtClean="0"/>
              <a:t>Death</a:t>
            </a:r>
          </a:p>
          <a:p>
            <a:pPr>
              <a:buFontTx/>
              <a:buChar char="•"/>
            </a:pPr>
            <a:r>
              <a:rPr lang="en-GB" sz="1200" b="1" dirty="0" smtClean="0"/>
              <a:t> Lower ROI</a:t>
            </a:r>
          </a:p>
          <a:p>
            <a:pPr>
              <a:buFontTx/>
              <a:buChar char="•"/>
            </a:pPr>
            <a:r>
              <a:rPr lang="en-GB" sz="1200" b="1" dirty="0" smtClean="0"/>
              <a:t> Increased</a:t>
            </a:r>
          </a:p>
          <a:p>
            <a:r>
              <a:rPr lang="en-GB" sz="1200" b="1" dirty="0" smtClean="0"/>
              <a:t>  regulation</a:t>
            </a:r>
          </a:p>
          <a:p>
            <a:pPr>
              <a:buFont typeface="Arial" pitchFamily="34" charset="0"/>
              <a:buChar char="•"/>
            </a:pPr>
            <a:r>
              <a:rPr lang="en-GB" sz="1200" b="1" dirty="0" smtClean="0"/>
              <a:t> Compensation</a:t>
            </a:r>
            <a:endParaRPr lang="en-GB" sz="12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481551" y="213957"/>
            <a:ext cx="6145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Level One: Overall Model</a:t>
            </a:r>
            <a:endParaRPr lang="en-US" sz="3600" b="1" dirty="0"/>
          </a:p>
        </p:txBody>
      </p:sp>
      <p:sp>
        <p:nvSpPr>
          <p:cNvPr id="32" name="Rounded Rectangle 31"/>
          <p:cNvSpPr/>
          <p:nvPr/>
        </p:nvSpPr>
        <p:spPr>
          <a:xfrm>
            <a:off x="770104" y="4738949"/>
            <a:ext cx="1725669" cy="75565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ZA" b="1" dirty="0" smtClean="0"/>
              <a:t>Environment</a:t>
            </a:r>
          </a:p>
        </p:txBody>
      </p:sp>
      <p:cxnSp>
        <p:nvCxnSpPr>
          <p:cNvPr id="36" name="Straight Arrow Connector 35"/>
          <p:cNvCxnSpPr>
            <a:stCxn id="26" idx="3"/>
            <a:endCxn id="5" idx="1"/>
          </p:cNvCxnSpPr>
          <p:nvPr/>
        </p:nvCxnSpPr>
        <p:spPr>
          <a:xfrm flipV="1">
            <a:off x="2024585" y="3539061"/>
            <a:ext cx="1119132" cy="3603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30"/>
          <p:cNvSpPr txBox="1">
            <a:spLocks noChangeArrowheads="1"/>
          </p:cNvSpPr>
          <p:nvPr/>
        </p:nvSpPr>
        <p:spPr bwMode="auto">
          <a:xfrm>
            <a:off x="5312456" y="1343570"/>
            <a:ext cx="22997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1000" b="1" dirty="0"/>
              <a:t> </a:t>
            </a:r>
            <a:r>
              <a:rPr lang="en-GB" sz="1000" b="1" dirty="0" smtClean="0"/>
              <a:t>  </a:t>
            </a:r>
            <a:r>
              <a:rPr lang="en-GB" sz="1200" b="1" dirty="0" smtClean="0"/>
              <a:t>Body and organ vibration</a:t>
            </a:r>
          </a:p>
          <a:p>
            <a:pPr>
              <a:buFontTx/>
              <a:buChar char="•"/>
            </a:pPr>
            <a:r>
              <a:rPr lang="en-GB" sz="1200" b="1" dirty="0" smtClean="0"/>
              <a:t>  Hand and feet injuries</a:t>
            </a:r>
          </a:p>
          <a:p>
            <a:pPr>
              <a:buFontTx/>
              <a:buChar char="•"/>
            </a:pPr>
            <a:r>
              <a:rPr lang="en-GB" sz="1200" b="1" dirty="0" smtClean="0"/>
              <a:t> </a:t>
            </a:r>
            <a:r>
              <a:rPr lang="en-GB" sz="1200" b="1" dirty="0" smtClean="0"/>
              <a:t> </a:t>
            </a:r>
            <a:r>
              <a:rPr lang="en-GB" sz="1200" b="1" dirty="0" smtClean="0"/>
              <a:t>All ranges of body injuries</a:t>
            </a:r>
          </a:p>
          <a:p>
            <a:pPr>
              <a:buFontTx/>
              <a:buChar char="•"/>
            </a:pPr>
            <a:endParaRPr lang="en-GB" sz="1200" b="1" dirty="0"/>
          </a:p>
        </p:txBody>
      </p:sp>
      <p:sp>
        <p:nvSpPr>
          <p:cNvPr id="38" name="Text Box 30"/>
          <p:cNvSpPr txBox="1">
            <a:spLocks noChangeArrowheads="1"/>
          </p:cNvSpPr>
          <p:nvPr/>
        </p:nvSpPr>
        <p:spPr bwMode="auto">
          <a:xfrm>
            <a:off x="5412604" y="5271136"/>
            <a:ext cx="222189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1000" b="1" dirty="0"/>
              <a:t> </a:t>
            </a:r>
            <a:r>
              <a:rPr lang="en-GB" sz="1000" b="1" dirty="0" smtClean="0"/>
              <a:t>  </a:t>
            </a:r>
            <a:r>
              <a:rPr lang="en-GB" sz="1200" b="1" dirty="0" smtClean="0"/>
              <a:t> Machine Operators</a:t>
            </a:r>
          </a:p>
          <a:p>
            <a:pPr>
              <a:buFontTx/>
              <a:buChar char="•"/>
            </a:pPr>
            <a:r>
              <a:rPr lang="en-GB" sz="1200" b="1" dirty="0" smtClean="0"/>
              <a:t>   Maintenance Technicians</a:t>
            </a:r>
          </a:p>
          <a:p>
            <a:pPr>
              <a:buFontTx/>
              <a:buChar char="•"/>
            </a:pPr>
            <a:r>
              <a:rPr lang="en-GB" sz="1200" b="1" dirty="0" smtClean="0"/>
              <a:t>   Workers/Pedestrians</a:t>
            </a:r>
          </a:p>
          <a:p>
            <a:pPr>
              <a:buFontTx/>
              <a:buChar char="•"/>
            </a:pPr>
            <a:endParaRPr lang="en-GB" sz="1200" b="1" dirty="0"/>
          </a:p>
        </p:txBody>
      </p:sp>
      <p:cxnSp>
        <p:nvCxnSpPr>
          <p:cNvPr id="39" name="Straight Arrow Connector 38"/>
          <p:cNvCxnSpPr>
            <a:stCxn id="4" idx="2"/>
            <a:endCxn id="41" idx="0"/>
          </p:cNvCxnSpPr>
          <p:nvPr/>
        </p:nvCxnSpPr>
        <p:spPr>
          <a:xfrm rot="5400000">
            <a:off x="6103394" y="4200366"/>
            <a:ext cx="434341" cy="14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5598070" y="4424862"/>
            <a:ext cx="1430338" cy="73818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ZA" b="1" dirty="0" smtClean="0"/>
              <a:t>Exposed persons</a:t>
            </a:r>
            <a:endParaRPr lang="en-ZA" b="1" dirty="0"/>
          </a:p>
        </p:txBody>
      </p:sp>
      <p:sp>
        <p:nvSpPr>
          <p:cNvPr id="46" name="Rounded Rectangle 45"/>
          <p:cNvSpPr/>
          <p:nvPr/>
        </p:nvSpPr>
        <p:spPr>
          <a:xfrm>
            <a:off x="5619842" y="2016942"/>
            <a:ext cx="1430338" cy="73818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ZA" b="1" dirty="0" smtClean="0"/>
              <a:t>Nature of Exposure</a:t>
            </a:r>
            <a:endParaRPr lang="en-ZA" b="1" dirty="0"/>
          </a:p>
        </p:txBody>
      </p:sp>
      <p:cxnSp>
        <p:nvCxnSpPr>
          <p:cNvPr id="47" name="Straight Arrow Connector 46"/>
          <p:cNvCxnSpPr>
            <a:stCxn id="4" idx="0"/>
            <a:endCxn id="46" idx="2"/>
          </p:cNvCxnSpPr>
          <p:nvPr/>
        </p:nvCxnSpPr>
        <p:spPr>
          <a:xfrm rot="5400000" flipH="1" flipV="1">
            <a:off x="6190005" y="2893015"/>
            <a:ext cx="282891" cy="7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476389" y="308130"/>
            <a:ext cx="11227026" cy="6476877"/>
            <a:chOff x="476389" y="308130"/>
            <a:chExt cx="11227026" cy="6476877"/>
          </a:xfrm>
        </p:grpSpPr>
        <p:sp>
          <p:nvSpPr>
            <p:cNvPr id="15413" name="Text Box 53"/>
            <p:cNvSpPr txBox="1">
              <a:spLocks noChangeArrowheads="1"/>
            </p:cNvSpPr>
            <p:nvPr/>
          </p:nvSpPr>
          <p:spPr bwMode="auto">
            <a:xfrm>
              <a:off x="7500422" y="1614361"/>
              <a:ext cx="4034426" cy="5170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GB" sz="1600" b="1" dirty="0" smtClean="0"/>
                <a:t>OEM</a:t>
              </a:r>
            </a:p>
            <a:p>
              <a:pPr>
                <a:lnSpc>
                  <a:spcPct val="150000"/>
                </a:lnSpc>
                <a:buFontTx/>
                <a:buChar char="•"/>
              </a:pPr>
              <a:r>
                <a:rPr lang="en-GB" sz="1200" b="1" dirty="0" smtClean="0"/>
                <a:t> </a:t>
              </a:r>
              <a:r>
                <a:rPr lang="en-GB" sz="1200" b="1" dirty="0" smtClean="0"/>
                <a:t>Inadequate definition of use/poor understanding of use</a:t>
              </a:r>
              <a:r>
                <a:rPr lang="en-GB" sz="1200" b="1" dirty="0" smtClean="0"/>
                <a:t>.</a:t>
              </a:r>
            </a:p>
            <a:p>
              <a:pPr>
                <a:lnSpc>
                  <a:spcPct val="150000"/>
                </a:lnSpc>
                <a:buFontTx/>
                <a:buChar char="•"/>
              </a:pPr>
              <a:r>
                <a:rPr lang="en-GB" sz="1200" b="1" dirty="0" smtClean="0"/>
                <a:t> Inadequate field testing of equipment/components</a:t>
              </a:r>
              <a:endParaRPr lang="en-GB" sz="1200" b="1" dirty="0" smtClean="0"/>
            </a:p>
            <a:p>
              <a:pPr>
                <a:lnSpc>
                  <a:spcPct val="150000"/>
                </a:lnSpc>
                <a:buFontTx/>
                <a:buChar char="•"/>
              </a:pPr>
              <a:r>
                <a:rPr lang="en-GB" sz="1200" b="1" dirty="0" smtClean="0"/>
                <a:t> Inadequate risk analysis for specific requirements</a:t>
              </a:r>
            </a:p>
            <a:p>
              <a:pPr>
                <a:lnSpc>
                  <a:spcPct val="150000"/>
                </a:lnSpc>
                <a:buFontTx/>
                <a:buChar char="•"/>
              </a:pPr>
              <a:r>
                <a:rPr lang="en-GB" sz="1200" b="1" dirty="0" smtClean="0"/>
                <a:t> OEM </a:t>
              </a:r>
              <a:r>
                <a:rPr lang="en-GB" sz="1200" b="1" dirty="0"/>
                <a:t>design process inadequate</a:t>
              </a:r>
            </a:p>
            <a:p>
              <a:pPr>
                <a:lnSpc>
                  <a:spcPct val="150000"/>
                </a:lnSpc>
                <a:buFontTx/>
                <a:buChar char="•"/>
              </a:pPr>
              <a:r>
                <a:rPr lang="en-GB" sz="1200" b="1" dirty="0" smtClean="0"/>
                <a:t> Inadequate </a:t>
              </a:r>
              <a:r>
                <a:rPr lang="en-GB" sz="1200" b="1" dirty="0"/>
                <a:t>user field feedback </a:t>
              </a:r>
            </a:p>
            <a:p>
              <a:pPr>
                <a:lnSpc>
                  <a:spcPct val="150000"/>
                </a:lnSpc>
              </a:pPr>
              <a:r>
                <a:rPr lang="en-GB" sz="1200" b="1" dirty="0"/>
                <a:t>  systems</a:t>
              </a:r>
            </a:p>
            <a:p>
              <a:pPr>
                <a:lnSpc>
                  <a:spcPct val="150000"/>
                </a:lnSpc>
                <a:buFontTx/>
                <a:buChar char="•"/>
              </a:pPr>
              <a:r>
                <a:rPr lang="en-GB" sz="1200" b="1" dirty="0"/>
                <a:t> Lack of safety engineering competence</a:t>
              </a:r>
            </a:p>
            <a:p>
              <a:pPr>
                <a:lnSpc>
                  <a:spcPct val="150000"/>
                </a:lnSpc>
                <a:buFontTx/>
                <a:buChar char="•"/>
              </a:pPr>
              <a:r>
                <a:rPr lang="en-GB" sz="1200" b="1" dirty="0"/>
                <a:t> </a:t>
              </a:r>
              <a:r>
                <a:rPr lang="en-GB" sz="1200" b="1" dirty="0" smtClean="0"/>
                <a:t>Inadequate operability </a:t>
              </a:r>
              <a:r>
                <a:rPr lang="en-GB" sz="1200" b="1" dirty="0"/>
                <a:t>and maintainability </a:t>
              </a:r>
              <a:r>
                <a:rPr lang="en-GB" sz="1200" b="1" dirty="0" smtClean="0"/>
                <a:t>analysis </a:t>
              </a:r>
              <a:endParaRPr lang="en-GB" sz="1200" b="1" dirty="0" smtClean="0"/>
            </a:p>
            <a:p>
              <a:pPr>
                <a:lnSpc>
                  <a:spcPct val="150000"/>
                </a:lnSpc>
                <a:buFontTx/>
                <a:buChar char="•"/>
              </a:pPr>
              <a:r>
                <a:rPr lang="en-GB" sz="1200" b="1" dirty="0" smtClean="0"/>
                <a:t>Poor/no Human factors engineering</a:t>
              </a:r>
              <a:endParaRPr lang="en-GB" sz="1200" b="1" dirty="0" smtClean="0"/>
            </a:p>
            <a:p>
              <a:pPr>
                <a:lnSpc>
                  <a:spcPct val="150000"/>
                </a:lnSpc>
                <a:buFontTx/>
                <a:buChar char="•"/>
              </a:pPr>
              <a:r>
                <a:rPr lang="en-GB" sz="1200" b="1" dirty="0"/>
                <a:t>Inadequate design specifications</a:t>
              </a:r>
            </a:p>
            <a:p>
              <a:pPr>
                <a:lnSpc>
                  <a:spcPct val="150000"/>
                </a:lnSpc>
              </a:pPr>
              <a:r>
                <a:rPr lang="en-GB" sz="1600" b="1" dirty="0" smtClean="0"/>
                <a:t>Company</a:t>
              </a:r>
              <a:endParaRPr lang="en-GB" sz="1600" b="1" dirty="0"/>
            </a:p>
            <a:p>
              <a:pPr>
                <a:lnSpc>
                  <a:spcPct val="150000"/>
                </a:lnSpc>
                <a:buFontTx/>
                <a:buChar char="•"/>
              </a:pPr>
              <a:r>
                <a:rPr lang="en-GB" sz="1200" b="1" dirty="0"/>
                <a:t>Lack of user acceptance testing of</a:t>
              </a:r>
            </a:p>
            <a:p>
              <a:pPr>
                <a:lnSpc>
                  <a:spcPct val="150000"/>
                </a:lnSpc>
              </a:pPr>
              <a:r>
                <a:rPr lang="en-GB" sz="1200" b="1" dirty="0"/>
                <a:t>  new equipment designs</a:t>
              </a:r>
            </a:p>
            <a:p>
              <a:pPr>
                <a:lnSpc>
                  <a:spcPct val="150000"/>
                </a:lnSpc>
                <a:buFontTx/>
                <a:buChar char="•"/>
              </a:pPr>
              <a:r>
                <a:rPr lang="en-GB" sz="1200" b="1" dirty="0"/>
                <a:t> Inadequate user </a:t>
              </a:r>
              <a:r>
                <a:rPr lang="en-GB" sz="1200" b="1" dirty="0" smtClean="0"/>
                <a:t>requirements specifications</a:t>
              </a:r>
              <a:endParaRPr lang="en-GB" sz="1200" b="1" dirty="0"/>
            </a:p>
            <a:p>
              <a:pPr>
                <a:lnSpc>
                  <a:spcPct val="150000"/>
                </a:lnSpc>
                <a:buFontTx/>
                <a:buChar char="•"/>
              </a:pPr>
              <a:endParaRPr lang="en-GB" sz="1200" b="1" dirty="0"/>
            </a:p>
            <a:p>
              <a:pPr>
                <a:buFontTx/>
                <a:buChar char="•"/>
              </a:pPr>
              <a:endParaRPr lang="en-GB" sz="1200" b="1" dirty="0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2851470" y="3654921"/>
              <a:ext cx="1516210" cy="767275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ZA" sz="1600" b="1" dirty="0">
                  <a:solidFill>
                    <a:srgbClr val="FFFFFF"/>
                  </a:solidFill>
                </a:rPr>
                <a:t>Equipment</a:t>
              </a:r>
            </a:p>
          </p:txBody>
        </p:sp>
        <p:sp>
          <p:nvSpPr>
            <p:cNvPr id="2" name="Oval 1"/>
            <p:cNvSpPr/>
            <p:nvPr/>
          </p:nvSpPr>
          <p:spPr>
            <a:xfrm>
              <a:off x="5545071" y="2402709"/>
              <a:ext cx="1780704" cy="1153441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ZA" sz="1200" b="1">
                  <a:solidFill>
                    <a:srgbClr val="FFFFFF"/>
                  </a:solidFill>
                </a:rPr>
                <a:t>Fatigue failure of safety related</a:t>
              </a:r>
            </a:p>
            <a:p>
              <a:pPr algn="ctr"/>
              <a:r>
                <a:rPr lang="en-ZA" sz="1200" b="1">
                  <a:solidFill>
                    <a:srgbClr val="FFFFFF"/>
                  </a:solidFill>
                </a:rPr>
                <a:t>components</a:t>
              </a:r>
            </a:p>
          </p:txBody>
        </p:sp>
        <p:sp>
          <p:nvSpPr>
            <p:cNvPr id="3" name="Oval 2"/>
            <p:cNvSpPr/>
            <p:nvPr/>
          </p:nvSpPr>
          <p:spPr>
            <a:xfrm>
              <a:off x="4664140" y="1737502"/>
              <a:ext cx="1637506" cy="812805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ZA" sz="1200" b="1" dirty="0">
                  <a:solidFill>
                    <a:srgbClr val="FFFFFF"/>
                  </a:solidFill>
                </a:rPr>
                <a:t>Nip point on machines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5847540" y="3601592"/>
              <a:ext cx="1442084" cy="897121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ZA" sz="1200" b="1" dirty="0">
                  <a:solidFill>
                    <a:srgbClr val="FFFFFF"/>
                  </a:solidFill>
                </a:rPr>
                <a:t>Inadequate </a:t>
              </a:r>
            </a:p>
            <a:p>
              <a:pPr algn="ctr"/>
              <a:r>
                <a:rPr lang="en-ZA" sz="1200" b="1" dirty="0">
                  <a:solidFill>
                    <a:srgbClr val="FFFFFF"/>
                  </a:solidFill>
                </a:rPr>
                <a:t>Safety Systems Design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2965307" y="1135433"/>
              <a:ext cx="1785758" cy="1255752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ZA" sz="1200" b="1" dirty="0">
                  <a:solidFill>
                    <a:srgbClr val="FFFFFF"/>
                  </a:solidFill>
                </a:rPr>
                <a:t>Difficult/poor  access for Persons working on Vehicle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1416125" y="5705360"/>
              <a:ext cx="1435345" cy="645859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ZA" sz="1200" b="1" dirty="0">
                  <a:solidFill>
                    <a:srgbClr val="FFFFFF"/>
                  </a:solidFill>
                </a:rPr>
                <a:t>Machine fires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476389" y="2474855"/>
              <a:ext cx="1693100" cy="934220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ZA" sz="1200" b="1" dirty="0">
                  <a:solidFill>
                    <a:srgbClr val="FFFFFF"/>
                  </a:solidFill>
                </a:rPr>
                <a:t>Poor </a:t>
              </a:r>
              <a:r>
                <a:rPr lang="en-ZA" sz="1200" b="1" dirty="0" smtClean="0">
                  <a:solidFill>
                    <a:srgbClr val="FFFFFF"/>
                  </a:solidFill>
                </a:rPr>
                <a:t>Ergonomics/HF </a:t>
              </a:r>
              <a:r>
                <a:rPr lang="en-ZA" sz="1200" b="1" dirty="0">
                  <a:solidFill>
                    <a:srgbClr val="FFFFFF"/>
                  </a:solidFill>
                </a:rPr>
                <a:t>of Machines 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486496" y="3529291"/>
              <a:ext cx="1682993" cy="1018536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ZA" sz="1200" b="1" dirty="0">
                  <a:solidFill>
                    <a:srgbClr val="FFFFFF"/>
                  </a:solidFill>
                </a:rPr>
                <a:t>Inadequate provision </a:t>
              </a:r>
            </a:p>
            <a:p>
              <a:pPr algn="ctr"/>
              <a:r>
                <a:rPr lang="en-ZA" sz="1200" b="1" dirty="0">
                  <a:solidFill>
                    <a:srgbClr val="FFFFFF"/>
                  </a:solidFill>
                </a:rPr>
                <a:t>For </a:t>
              </a:r>
            </a:p>
            <a:p>
              <a:pPr algn="ctr"/>
              <a:r>
                <a:rPr lang="en-ZA" sz="1200" b="1" dirty="0">
                  <a:solidFill>
                    <a:srgbClr val="FFFFFF"/>
                  </a:solidFill>
                </a:rPr>
                <a:t>Visibility</a:t>
              </a:r>
            </a:p>
          </p:txBody>
        </p:sp>
        <p:sp>
          <p:nvSpPr>
            <p:cNvPr id="4" name="Oval 12"/>
            <p:cNvSpPr/>
            <p:nvPr/>
          </p:nvSpPr>
          <p:spPr>
            <a:xfrm>
              <a:off x="1259494" y="1683130"/>
              <a:ext cx="1785758" cy="875199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ZA" sz="1200" b="1" dirty="0">
                  <a:solidFill>
                    <a:srgbClr val="FFFFFF"/>
                  </a:solidFill>
                </a:rPr>
                <a:t>Difficult/poor  access for operators</a:t>
              </a:r>
            </a:p>
          </p:txBody>
        </p:sp>
        <p:cxnSp>
          <p:nvCxnSpPr>
            <p:cNvPr id="16" name="Straight Arrow Connector 41"/>
            <p:cNvCxnSpPr>
              <a:cxnSpLocks noChangeShapeType="1"/>
              <a:stCxn id="10" idx="0"/>
              <a:endCxn id="3" idx="4"/>
            </p:cNvCxnSpPr>
            <p:nvPr/>
          </p:nvCxnSpPr>
          <p:spPr bwMode="auto">
            <a:xfrm flipV="1">
              <a:off x="3609575" y="2550307"/>
              <a:ext cx="1873318" cy="1104614"/>
            </a:xfrm>
            <a:prstGeom prst="straightConnector1">
              <a:avLst/>
            </a:prstGeom>
            <a:noFill/>
            <a:ln w="6350" algn="ctr">
              <a:solidFill>
                <a:schemeClr val="accent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21" name="Straight Arrow Connector 41"/>
            <p:cNvCxnSpPr>
              <a:cxnSpLocks noChangeShapeType="1"/>
              <a:stCxn id="10" idx="3"/>
              <a:endCxn id="2" idx="2"/>
            </p:cNvCxnSpPr>
            <p:nvPr/>
          </p:nvCxnSpPr>
          <p:spPr bwMode="auto">
            <a:xfrm flipV="1">
              <a:off x="4367680" y="2979430"/>
              <a:ext cx="1177391" cy="1059129"/>
            </a:xfrm>
            <a:prstGeom prst="straightConnector1">
              <a:avLst/>
            </a:prstGeom>
            <a:noFill/>
            <a:ln w="6350" algn="ctr">
              <a:solidFill>
                <a:schemeClr val="accent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24" name="Straight Arrow Connector 41"/>
            <p:cNvCxnSpPr>
              <a:cxnSpLocks noChangeShapeType="1"/>
              <a:stCxn id="10" idx="3"/>
              <a:endCxn id="9" idx="2"/>
            </p:cNvCxnSpPr>
            <p:nvPr/>
          </p:nvCxnSpPr>
          <p:spPr bwMode="auto">
            <a:xfrm>
              <a:off x="4367680" y="4038559"/>
              <a:ext cx="1479860" cy="11594"/>
            </a:xfrm>
            <a:prstGeom prst="straightConnector1">
              <a:avLst/>
            </a:prstGeom>
            <a:noFill/>
            <a:ln w="6350" algn="ctr">
              <a:solidFill>
                <a:schemeClr val="accent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27" name="Straight Arrow Connector 41"/>
            <p:cNvCxnSpPr>
              <a:cxnSpLocks noChangeShapeType="1"/>
              <a:stCxn id="10" idx="0"/>
              <a:endCxn id="4" idx="4"/>
            </p:cNvCxnSpPr>
            <p:nvPr/>
          </p:nvCxnSpPr>
          <p:spPr bwMode="auto">
            <a:xfrm flipH="1" flipV="1">
              <a:off x="2152373" y="2558329"/>
              <a:ext cx="1457202" cy="1096592"/>
            </a:xfrm>
            <a:prstGeom prst="straightConnector1">
              <a:avLst/>
            </a:prstGeom>
            <a:noFill/>
            <a:ln w="6350" algn="ctr">
              <a:solidFill>
                <a:schemeClr val="accent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0" name="Straight Arrow Connector 41"/>
            <p:cNvCxnSpPr>
              <a:cxnSpLocks noChangeShapeType="1"/>
              <a:stCxn id="10" idx="1"/>
              <a:endCxn id="17" idx="6"/>
            </p:cNvCxnSpPr>
            <p:nvPr/>
          </p:nvCxnSpPr>
          <p:spPr bwMode="auto">
            <a:xfrm flipH="1" flipV="1">
              <a:off x="2169489" y="2941965"/>
              <a:ext cx="681981" cy="1096594"/>
            </a:xfrm>
            <a:prstGeom prst="straightConnector1">
              <a:avLst/>
            </a:prstGeom>
            <a:noFill/>
            <a:ln w="6350" algn="ctr">
              <a:solidFill>
                <a:schemeClr val="accent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3" name="Straight Arrow Connector 41"/>
            <p:cNvCxnSpPr>
              <a:cxnSpLocks noChangeShapeType="1"/>
              <a:stCxn id="10" idx="1"/>
              <a:endCxn id="18" idx="6"/>
            </p:cNvCxnSpPr>
            <p:nvPr/>
          </p:nvCxnSpPr>
          <p:spPr bwMode="auto">
            <a:xfrm flipH="1">
              <a:off x="2169489" y="4038559"/>
              <a:ext cx="681981" cy="0"/>
            </a:xfrm>
            <a:prstGeom prst="straightConnector1">
              <a:avLst/>
            </a:prstGeom>
            <a:noFill/>
            <a:ln w="6350" algn="ctr">
              <a:solidFill>
                <a:schemeClr val="accent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6" name="Straight Arrow Connector 41"/>
            <p:cNvCxnSpPr>
              <a:cxnSpLocks noChangeShapeType="1"/>
              <a:stCxn id="10" idx="0"/>
              <a:endCxn id="13" idx="4"/>
            </p:cNvCxnSpPr>
            <p:nvPr/>
          </p:nvCxnSpPr>
          <p:spPr bwMode="auto">
            <a:xfrm flipV="1">
              <a:off x="3609575" y="2391185"/>
              <a:ext cx="248611" cy="1263736"/>
            </a:xfrm>
            <a:prstGeom prst="straightConnector1">
              <a:avLst/>
            </a:prstGeom>
            <a:noFill/>
            <a:ln w="6350" algn="ctr">
              <a:solidFill>
                <a:schemeClr val="accent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42" name="Straight Arrow Connector 41"/>
            <p:cNvCxnSpPr>
              <a:cxnSpLocks noChangeShapeType="1"/>
              <a:stCxn id="10" idx="2"/>
              <a:endCxn id="14" idx="0"/>
            </p:cNvCxnSpPr>
            <p:nvPr/>
          </p:nvCxnSpPr>
          <p:spPr bwMode="auto">
            <a:xfrm flipH="1">
              <a:off x="2133798" y="4422196"/>
              <a:ext cx="1475777" cy="1283164"/>
            </a:xfrm>
            <a:prstGeom prst="straightConnector1">
              <a:avLst/>
            </a:prstGeom>
            <a:noFill/>
            <a:ln w="6350" algn="ctr">
              <a:solidFill>
                <a:schemeClr val="accent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59" name="Oval 58"/>
            <p:cNvSpPr/>
            <p:nvPr/>
          </p:nvSpPr>
          <p:spPr>
            <a:xfrm>
              <a:off x="2872345" y="5830646"/>
              <a:ext cx="1824586" cy="839096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ZA" sz="1200" b="1" dirty="0" smtClean="0">
                  <a:solidFill>
                    <a:srgbClr val="FFFFFF"/>
                  </a:solidFill>
                </a:rPr>
                <a:t>Poor Maintainability/maintenance access </a:t>
              </a:r>
              <a:endParaRPr lang="en-ZA" sz="1200" b="1" dirty="0">
                <a:solidFill>
                  <a:srgbClr val="FFFFFF"/>
                </a:solidFill>
              </a:endParaRPr>
            </a:p>
          </p:txBody>
        </p:sp>
        <p:cxnSp>
          <p:nvCxnSpPr>
            <p:cNvPr id="60" name="Straight Arrow Connector 41"/>
            <p:cNvCxnSpPr>
              <a:cxnSpLocks noChangeShapeType="1"/>
              <a:stCxn id="10" idx="2"/>
              <a:endCxn id="59" idx="0"/>
            </p:cNvCxnSpPr>
            <p:nvPr/>
          </p:nvCxnSpPr>
          <p:spPr bwMode="auto">
            <a:xfrm>
              <a:off x="3609575" y="4422196"/>
              <a:ext cx="175063" cy="1408450"/>
            </a:xfrm>
            <a:prstGeom prst="straightConnector1">
              <a:avLst/>
            </a:prstGeom>
            <a:noFill/>
            <a:ln w="6350" algn="ctr">
              <a:solidFill>
                <a:schemeClr val="accent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76" name="Oval 75"/>
            <p:cNvSpPr/>
            <p:nvPr/>
          </p:nvSpPr>
          <p:spPr>
            <a:xfrm>
              <a:off x="5393960" y="4486966"/>
              <a:ext cx="1442084" cy="897121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ZA" sz="1200" b="1" dirty="0" smtClean="0">
                  <a:solidFill>
                    <a:srgbClr val="FFFFFF"/>
                  </a:solidFill>
                </a:rPr>
                <a:t>Poor reliability of </a:t>
              </a:r>
              <a:endParaRPr lang="en-ZA" sz="1200" b="1" dirty="0">
                <a:solidFill>
                  <a:srgbClr val="FFFFFF"/>
                </a:solidFill>
              </a:endParaRPr>
            </a:p>
            <a:p>
              <a:pPr algn="ctr"/>
              <a:r>
                <a:rPr lang="en-ZA" sz="1200" b="1" dirty="0">
                  <a:solidFill>
                    <a:srgbClr val="FFFFFF"/>
                  </a:solidFill>
                </a:rPr>
                <a:t>Safety </a:t>
              </a:r>
              <a:r>
                <a:rPr lang="en-ZA" sz="1200" b="1" dirty="0" smtClean="0">
                  <a:solidFill>
                    <a:srgbClr val="FFFFFF"/>
                  </a:solidFill>
                </a:rPr>
                <a:t>Systems</a:t>
              </a:r>
              <a:endParaRPr lang="en-ZA" sz="1200" b="1" dirty="0">
                <a:solidFill>
                  <a:srgbClr val="FFFFFF"/>
                </a:solidFill>
              </a:endParaRPr>
            </a:p>
          </p:txBody>
        </p:sp>
        <p:cxnSp>
          <p:nvCxnSpPr>
            <p:cNvPr id="77" name="Straight Arrow Connector 41"/>
            <p:cNvCxnSpPr>
              <a:cxnSpLocks noChangeShapeType="1"/>
              <a:stCxn id="10" idx="3"/>
              <a:endCxn id="76" idx="1"/>
            </p:cNvCxnSpPr>
            <p:nvPr/>
          </p:nvCxnSpPr>
          <p:spPr bwMode="auto">
            <a:xfrm>
              <a:off x="4367680" y="4038559"/>
              <a:ext cx="1237468" cy="579787"/>
            </a:xfrm>
            <a:prstGeom prst="straightConnector1">
              <a:avLst/>
            </a:prstGeom>
            <a:noFill/>
            <a:ln w="6350" algn="ctr">
              <a:solidFill>
                <a:schemeClr val="accent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88" name="Oval 87"/>
            <p:cNvSpPr/>
            <p:nvPr/>
          </p:nvSpPr>
          <p:spPr>
            <a:xfrm>
              <a:off x="4620952" y="5408430"/>
              <a:ext cx="1705034" cy="897121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ZA" sz="1200" b="1" dirty="0" smtClean="0">
                  <a:solidFill>
                    <a:srgbClr val="FFFFFF"/>
                  </a:solidFill>
                </a:rPr>
                <a:t>Poor provision  of </a:t>
              </a:r>
              <a:endParaRPr lang="en-ZA" sz="1200" b="1" dirty="0">
                <a:solidFill>
                  <a:srgbClr val="FFFFFF"/>
                </a:solidFill>
              </a:endParaRPr>
            </a:p>
            <a:p>
              <a:pPr algn="ctr"/>
              <a:r>
                <a:rPr lang="en-ZA" sz="1200" b="1" dirty="0">
                  <a:solidFill>
                    <a:srgbClr val="FFFFFF"/>
                  </a:solidFill>
                </a:rPr>
                <a:t>Safety </a:t>
              </a:r>
              <a:r>
                <a:rPr lang="en-ZA" sz="1200" b="1" dirty="0" smtClean="0">
                  <a:solidFill>
                    <a:srgbClr val="FFFFFF"/>
                  </a:solidFill>
                </a:rPr>
                <a:t>Systems by OEMs</a:t>
              </a:r>
              <a:endParaRPr lang="en-ZA" sz="1200" b="1" dirty="0">
                <a:solidFill>
                  <a:srgbClr val="FFFFFF"/>
                </a:solidFill>
              </a:endParaRPr>
            </a:p>
          </p:txBody>
        </p:sp>
        <p:cxnSp>
          <p:nvCxnSpPr>
            <p:cNvPr id="89" name="Straight Arrow Connector 41"/>
            <p:cNvCxnSpPr>
              <a:cxnSpLocks noChangeShapeType="1"/>
              <a:stCxn id="10" idx="2"/>
              <a:endCxn id="88" idx="1"/>
            </p:cNvCxnSpPr>
            <p:nvPr/>
          </p:nvCxnSpPr>
          <p:spPr bwMode="auto">
            <a:xfrm>
              <a:off x="3609575" y="4422196"/>
              <a:ext cx="1261073" cy="1117614"/>
            </a:xfrm>
            <a:prstGeom prst="straightConnector1">
              <a:avLst/>
            </a:prstGeom>
            <a:noFill/>
            <a:ln w="6350" algn="ctr">
              <a:solidFill>
                <a:schemeClr val="accent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115" name="TextBox 114"/>
            <p:cNvSpPr txBox="1"/>
            <p:nvPr/>
          </p:nvSpPr>
          <p:spPr>
            <a:xfrm>
              <a:off x="679268" y="308130"/>
              <a:ext cx="1018902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  </a:t>
              </a:r>
              <a:r>
                <a:rPr lang="en-US" sz="3600" b="1" dirty="0" smtClean="0"/>
                <a:t>Level two: Sources of Equipment Hazards</a:t>
              </a:r>
              <a:endParaRPr lang="en-US" sz="3600" b="1" dirty="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8197327" y="968189"/>
              <a:ext cx="35060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Level three: </a:t>
              </a:r>
            </a:p>
            <a:p>
              <a:pPr algn="ctr"/>
              <a:r>
                <a:rPr lang="en-US" b="1" dirty="0" smtClean="0"/>
                <a:t>Causes of Equipment Hazards</a:t>
              </a:r>
              <a:endParaRPr lang="en-US" b="1" dirty="0"/>
            </a:p>
          </p:txBody>
        </p:sp>
      </p:grpSp>
      <p:cxnSp>
        <p:nvCxnSpPr>
          <p:cNvPr id="31" name="Straight Arrow Connector 30"/>
          <p:cNvCxnSpPr>
            <a:cxnSpLocks noChangeShapeType="1"/>
            <a:stCxn id="10" idx="1"/>
            <a:endCxn id="32" idx="6"/>
          </p:cNvCxnSpPr>
          <p:nvPr/>
        </p:nvCxnSpPr>
        <p:spPr bwMode="auto">
          <a:xfrm flipH="1">
            <a:off x="2032936" y="4038559"/>
            <a:ext cx="818534" cy="1241131"/>
          </a:xfrm>
          <a:prstGeom prst="straightConnector1">
            <a:avLst/>
          </a:prstGeom>
          <a:noFill/>
          <a:ln w="6350" algn="ctr">
            <a:solidFill>
              <a:schemeClr val="accent1"/>
            </a:solidFill>
            <a:miter lim="800000"/>
            <a:headEnd/>
            <a:tailEnd type="triangle" w="med" len="med"/>
          </a:ln>
        </p:spPr>
      </p:cxnSp>
      <p:sp>
        <p:nvSpPr>
          <p:cNvPr id="32" name="Oval 31"/>
          <p:cNvSpPr/>
          <p:nvPr/>
        </p:nvSpPr>
        <p:spPr>
          <a:xfrm>
            <a:off x="486053" y="4854019"/>
            <a:ext cx="1546883" cy="851341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ZA" sz="1200" b="1" dirty="0" smtClean="0">
                <a:solidFill>
                  <a:srgbClr val="FFFFFF"/>
                </a:solidFill>
              </a:rPr>
              <a:t>Equipment failure</a:t>
            </a:r>
            <a:endParaRPr lang="en-ZA" sz="12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268010" y="183133"/>
            <a:ext cx="11923990" cy="6442630"/>
            <a:chOff x="268010" y="183133"/>
            <a:chExt cx="11923990" cy="6442630"/>
          </a:xfrm>
        </p:grpSpPr>
        <p:sp>
          <p:nvSpPr>
            <p:cNvPr id="11" name="Rounded Rectangle 10"/>
            <p:cNvSpPr/>
            <p:nvPr/>
          </p:nvSpPr>
          <p:spPr>
            <a:xfrm>
              <a:off x="4867275" y="3103563"/>
              <a:ext cx="1416050" cy="682625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ZA" sz="1600" b="1" dirty="0">
                  <a:solidFill>
                    <a:srgbClr val="FFFFFF"/>
                  </a:solidFill>
                </a:rPr>
                <a:t>Operator</a:t>
              </a:r>
            </a:p>
          </p:txBody>
        </p:sp>
        <p:sp>
          <p:nvSpPr>
            <p:cNvPr id="4" name="Oval 3"/>
            <p:cNvSpPr/>
            <p:nvPr/>
          </p:nvSpPr>
          <p:spPr>
            <a:xfrm>
              <a:off x="6946974" y="4764611"/>
              <a:ext cx="1358900" cy="5953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ZA" sz="1200" b="1" dirty="0">
                  <a:solidFill>
                    <a:srgbClr val="FFFFFF"/>
                  </a:solidFill>
                </a:rPr>
                <a:t>Poor fitness</a:t>
              </a:r>
            </a:p>
            <a:p>
              <a:pPr algn="ctr"/>
              <a:r>
                <a:rPr lang="en-ZA" sz="1200" b="1" dirty="0">
                  <a:solidFill>
                    <a:srgbClr val="FFFFFF"/>
                  </a:solidFill>
                </a:rPr>
                <a:t>For work</a:t>
              </a:r>
            </a:p>
          </p:txBody>
        </p:sp>
        <p:sp>
          <p:nvSpPr>
            <p:cNvPr id="23" name="Oval 22"/>
            <p:cNvSpPr/>
            <p:nvPr/>
          </p:nvSpPr>
          <p:spPr>
            <a:xfrm>
              <a:off x="6394844" y="1861259"/>
              <a:ext cx="1555058" cy="595313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ZA" sz="1200" b="1">
                  <a:solidFill>
                    <a:srgbClr val="FFFFFF"/>
                  </a:solidFill>
                </a:rPr>
                <a:t>Operator complacency</a:t>
              </a:r>
            </a:p>
          </p:txBody>
        </p:sp>
        <p:sp>
          <p:nvSpPr>
            <p:cNvPr id="24" name="Oval 23"/>
            <p:cNvSpPr/>
            <p:nvPr/>
          </p:nvSpPr>
          <p:spPr>
            <a:xfrm>
              <a:off x="3853459" y="1981651"/>
              <a:ext cx="1646985" cy="8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ZA" sz="1200" b="1" dirty="0">
                  <a:solidFill>
                    <a:srgbClr val="FFFFFF"/>
                  </a:solidFill>
                </a:rPr>
                <a:t>Inadequate training</a:t>
              </a:r>
            </a:p>
          </p:txBody>
        </p:sp>
        <p:sp>
          <p:nvSpPr>
            <p:cNvPr id="25" name="Oval 24"/>
            <p:cNvSpPr/>
            <p:nvPr/>
          </p:nvSpPr>
          <p:spPr>
            <a:xfrm>
              <a:off x="7931598" y="2817345"/>
              <a:ext cx="1743075" cy="1209545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ZA" sz="1200" b="1" dirty="0">
                  <a:solidFill>
                    <a:srgbClr val="FFFFFF"/>
                  </a:solidFill>
                </a:rPr>
                <a:t>Inadequate competency assessment –no emergency simulation</a:t>
              </a:r>
            </a:p>
          </p:txBody>
        </p:sp>
        <p:sp>
          <p:nvSpPr>
            <p:cNvPr id="28" name="Oval 27"/>
            <p:cNvSpPr/>
            <p:nvPr/>
          </p:nvSpPr>
          <p:spPr>
            <a:xfrm>
              <a:off x="4869723" y="4556939"/>
              <a:ext cx="1343025" cy="6080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ZA" sz="1200" b="1" dirty="0">
                  <a:solidFill>
                    <a:srgbClr val="FFFFFF"/>
                  </a:solidFill>
                </a:rPr>
                <a:t>Dangerous </a:t>
              </a:r>
              <a:r>
                <a:rPr lang="en-ZA" sz="1200" b="1" dirty="0" smtClean="0">
                  <a:solidFill>
                    <a:srgbClr val="FFFFFF"/>
                  </a:solidFill>
                </a:rPr>
                <a:t>Operating of machine</a:t>
              </a:r>
              <a:endParaRPr lang="en-ZA" sz="1200" b="1" dirty="0">
                <a:solidFill>
                  <a:srgbClr val="FFFFFF"/>
                </a:solidFill>
              </a:endParaRPr>
            </a:p>
          </p:txBody>
        </p:sp>
        <p:cxnSp>
          <p:nvCxnSpPr>
            <p:cNvPr id="42" name="Straight Arrow Connector 41"/>
            <p:cNvCxnSpPr>
              <a:endCxn id="9" idx="2"/>
            </p:cNvCxnSpPr>
            <p:nvPr/>
          </p:nvCxnSpPr>
          <p:spPr>
            <a:xfrm>
              <a:off x="6288088" y="3429000"/>
              <a:ext cx="1970423" cy="114814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Oval 27"/>
            <p:cNvSpPr/>
            <p:nvPr/>
          </p:nvSpPr>
          <p:spPr>
            <a:xfrm>
              <a:off x="2152594" y="2209333"/>
              <a:ext cx="1343025" cy="6080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ZA" sz="1200" b="1" dirty="0">
                  <a:solidFill>
                    <a:srgbClr val="FFFFFF"/>
                  </a:solidFill>
                </a:rPr>
                <a:t>Operator Fatigue</a:t>
              </a:r>
            </a:p>
          </p:txBody>
        </p:sp>
        <p:sp>
          <p:nvSpPr>
            <p:cNvPr id="3" name="Oval 24"/>
            <p:cNvSpPr/>
            <p:nvPr/>
          </p:nvSpPr>
          <p:spPr>
            <a:xfrm>
              <a:off x="2875803" y="4772866"/>
              <a:ext cx="1743075" cy="992187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ZA" sz="1200" b="1" dirty="0">
                  <a:solidFill>
                    <a:srgbClr val="FFFFFF"/>
                  </a:solidFill>
                </a:rPr>
                <a:t>Poor Literacy/ risk comprehension</a:t>
              </a:r>
            </a:p>
          </p:txBody>
        </p:sp>
        <p:sp>
          <p:nvSpPr>
            <p:cNvPr id="5" name="Oval 27"/>
            <p:cNvSpPr/>
            <p:nvPr/>
          </p:nvSpPr>
          <p:spPr>
            <a:xfrm>
              <a:off x="1952644" y="4074833"/>
              <a:ext cx="1343025" cy="608013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ZA" sz="1200" b="1" dirty="0">
                  <a:solidFill>
                    <a:srgbClr val="FFFFFF"/>
                  </a:solidFill>
                </a:rPr>
                <a:t>Poor Safety Culture</a:t>
              </a:r>
            </a:p>
          </p:txBody>
        </p:sp>
        <p:sp>
          <p:nvSpPr>
            <p:cNvPr id="6" name="Oval 27"/>
            <p:cNvSpPr/>
            <p:nvPr/>
          </p:nvSpPr>
          <p:spPr>
            <a:xfrm>
              <a:off x="2411505" y="3034703"/>
              <a:ext cx="1581553" cy="77938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ZA" sz="1200" b="1" dirty="0" smtClean="0">
                  <a:solidFill>
                    <a:srgbClr val="FFFFFF"/>
                  </a:solidFill>
                </a:rPr>
                <a:t>Pre </a:t>
              </a:r>
              <a:r>
                <a:rPr lang="en-ZA" sz="1200" b="1" dirty="0">
                  <a:solidFill>
                    <a:srgbClr val="FFFFFF"/>
                  </a:solidFill>
                </a:rPr>
                <a:t>use inspection</a:t>
              </a:r>
            </a:p>
          </p:txBody>
        </p:sp>
        <p:sp>
          <p:nvSpPr>
            <p:cNvPr id="7" name="Oval 22"/>
            <p:cNvSpPr/>
            <p:nvPr/>
          </p:nvSpPr>
          <p:spPr>
            <a:xfrm>
              <a:off x="8258511" y="2103381"/>
              <a:ext cx="1573978" cy="595313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ZA" sz="1200" b="1">
                  <a:solidFill>
                    <a:srgbClr val="FFFFFF"/>
                  </a:solidFill>
                </a:rPr>
                <a:t>Man / Machine</a:t>
              </a:r>
            </a:p>
            <a:p>
              <a:pPr algn="ctr"/>
              <a:r>
                <a:rPr lang="en-ZA" sz="1200" b="1">
                  <a:solidFill>
                    <a:srgbClr val="FFFFFF"/>
                  </a:solidFill>
                </a:rPr>
                <a:t>misfit</a:t>
              </a:r>
            </a:p>
          </p:txBody>
        </p:sp>
        <p:sp>
          <p:nvSpPr>
            <p:cNvPr id="18490" name="Text Box 58"/>
            <p:cNvSpPr txBox="1">
              <a:spLocks noChangeArrowheads="1"/>
            </p:cNvSpPr>
            <p:nvPr/>
          </p:nvSpPr>
          <p:spPr bwMode="auto">
            <a:xfrm>
              <a:off x="2008188" y="5529263"/>
              <a:ext cx="1356462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GB" sz="1200" b="1" dirty="0"/>
                <a:t> Old drivers</a:t>
              </a:r>
            </a:p>
            <a:p>
              <a:pPr>
                <a:buFontTx/>
                <a:buChar char="•"/>
              </a:pPr>
              <a:r>
                <a:rPr lang="en-GB" sz="1200" b="1" dirty="0"/>
                <a:t> No test of risk</a:t>
              </a:r>
            </a:p>
            <a:p>
              <a:r>
                <a:rPr lang="en-GB" sz="1200" b="1" dirty="0"/>
                <a:t>Comprehension</a:t>
              </a:r>
            </a:p>
            <a:p>
              <a:pPr>
                <a:buFontTx/>
                <a:buChar char="•"/>
              </a:pPr>
              <a:endParaRPr lang="en-GB" sz="1200" b="1" dirty="0"/>
            </a:p>
          </p:txBody>
        </p:sp>
        <p:sp>
          <p:nvSpPr>
            <p:cNvPr id="18491" name="Text Box 59"/>
            <p:cNvSpPr txBox="1">
              <a:spLocks noChangeArrowheads="1"/>
            </p:cNvSpPr>
            <p:nvPr/>
          </p:nvSpPr>
          <p:spPr bwMode="auto">
            <a:xfrm>
              <a:off x="4815933" y="5240768"/>
              <a:ext cx="2518638" cy="1384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GB" sz="1200" b="1" dirty="0" smtClean="0"/>
                <a:t> Inadequate driver training</a:t>
              </a:r>
            </a:p>
            <a:p>
              <a:r>
                <a:rPr lang="en-GB" sz="1200" b="1" dirty="0" smtClean="0"/>
                <a:t>  and experience </a:t>
              </a:r>
            </a:p>
            <a:p>
              <a:pPr>
                <a:buFontTx/>
                <a:buChar char="•"/>
              </a:pPr>
              <a:r>
                <a:rPr lang="en-GB" sz="1200" b="1" dirty="0" smtClean="0"/>
                <a:t>Production </a:t>
              </a:r>
              <a:r>
                <a:rPr lang="en-GB" sz="1200" b="1" dirty="0"/>
                <a:t>pressure</a:t>
              </a:r>
            </a:p>
            <a:p>
              <a:pPr>
                <a:buFontTx/>
                <a:buChar char="•"/>
              </a:pPr>
              <a:r>
                <a:rPr lang="en-GB" sz="1200" b="1" dirty="0"/>
                <a:t> Poor risk comprehension</a:t>
              </a:r>
            </a:p>
            <a:p>
              <a:pPr>
                <a:buFontTx/>
                <a:buChar char="•"/>
              </a:pPr>
              <a:r>
                <a:rPr lang="en-GB" sz="1200" b="1" dirty="0"/>
                <a:t> Over </a:t>
              </a:r>
              <a:r>
                <a:rPr lang="en-GB" sz="1200" b="1" dirty="0" smtClean="0"/>
                <a:t>confidence/familiarity</a:t>
              </a:r>
              <a:endParaRPr lang="en-GB" sz="1200" b="1" dirty="0"/>
            </a:p>
            <a:p>
              <a:pPr>
                <a:buFontTx/>
                <a:buChar char="•"/>
              </a:pPr>
              <a:r>
                <a:rPr lang="en-GB" sz="1200" b="1" dirty="0"/>
                <a:t> Lack of emergency experience</a:t>
              </a:r>
            </a:p>
            <a:p>
              <a:pPr>
                <a:buFontTx/>
                <a:buChar char="•"/>
              </a:pPr>
              <a:r>
                <a:rPr lang="en-GB" sz="1200" b="1" dirty="0"/>
                <a:t> Poor Safety Culture</a:t>
              </a:r>
            </a:p>
          </p:txBody>
        </p:sp>
        <p:sp>
          <p:nvSpPr>
            <p:cNvPr id="18492" name="Text Box 60"/>
            <p:cNvSpPr txBox="1">
              <a:spLocks noChangeArrowheads="1"/>
            </p:cNvSpPr>
            <p:nvPr/>
          </p:nvSpPr>
          <p:spPr bwMode="auto">
            <a:xfrm>
              <a:off x="7985293" y="5339678"/>
              <a:ext cx="1625766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GB" sz="1200" b="1" dirty="0"/>
                <a:t> Poor eye sight</a:t>
              </a:r>
            </a:p>
            <a:p>
              <a:pPr>
                <a:buFontTx/>
                <a:buChar char="•"/>
              </a:pPr>
              <a:r>
                <a:rPr lang="en-GB" sz="1200" b="1" dirty="0"/>
                <a:t> Physically unfit</a:t>
              </a:r>
            </a:p>
            <a:p>
              <a:pPr>
                <a:buFontTx/>
                <a:buChar char="•"/>
              </a:pPr>
              <a:r>
                <a:rPr lang="en-GB" sz="1200" b="1" dirty="0"/>
                <a:t> Medication impact</a:t>
              </a:r>
            </a:p>
            <a:p>
              <a:pPr>
                <a:buFontTx/>
                <a:buChar char="•"/>
              </a:pPr>
              <a:r>
                <a:rPr lang="en-GB" sz="1200" b="1" dirty="0"/>
                <a:t> </a:t>
              </a:r>
              <a:r>
                <a:rPr lang="en-GB" sz="1200" b="1" dirty="0" smtClean="0"/>
                <a:t>Poor Health</a:t>
              </a:r>
              <a:endParaRPr lang="en-GB" sz="1200" b="1" dirty="0"/>
            </a:p>
          </p:txBody>
        </p:sp>
        <p:sp>
          <p:nvSpPr>
            <p:cNvPr id="18493" name="Text Box 61"/>
            <p:cNvSpPr txBox="1">
              <a:spLocks noChangeArrowheads="1"/>
            </p:cNvSpPr>
            <p:nvPr/>
          </p:nvSpPr>
          <p:spPr bwMode="auto">
            <a:xfrm>
              <a:off x="268010" y="4008886"/>
              <a:ext cx="1935145" cy="1384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GB" sz="1200" b="1" dirty="0"/>
                <a:t> High risk tolerance</a:t>
              </a:r>
            </a:p>
            <a:p>
              <a:pPr>
                <a:buFontTx/>
                <a:buChar char="•"/>
              </a:pPr>
              <a:r>
                <a:rPr lang="en-GB" sz="1200" b="1" dirty="0"/>
                <a:t> Cultural</a:t>
              </a:r>
            </a:p>
            <a:p>
              <a:pPr>
                <a:buFontTx/>
                <a:buChar char="•"/>
              </a:pPr>
              <a:r>
                <a:rPr lang="en-GB" sz="1200" b="1" dirty="0"/>
                <a:t> National</a:t>
              </a:r>
            </a:p>
            <a:p>
              <a:pPr>
                <a:buFontTx/>
                <a:buChar char="•"/>
              </a:pPr>
              <a:r>
                <a:rPr lang="en-GB" sz="1200" b="1" dirty="0"/>
                <a:t> Social</a:t>
              </a:r>
            </a:p>
            <a:p>
              <a:pPr>
                <a:buFontTx/>
                <a:buChar char="•"/>
              </a:pPr>
              <a:r>
                <a:rPr lang="en-GB" sz="1200" b="1" dirty="0"/>
                <a:t> Lack of </a:t>
              </a:r>
              <a:r>
                <a:rPr lang="en-GB" sz="1200" b="1" dirty="0" smtClean="0"/>
                <a:t>understanding</a:t>
              </a:r>
            </a:p>
            <a:p>
              <a:r>
                <a:rPr lang="en-GB" sz="1200" b="1" dirty="0" smtClean="0"/>
                <a:t> </a:t>
              </a:r>
              <a:r>
                <a:rPr lang="en-GB" sz="1200" b="1" dirty="0"/>
                <a:t>cause &amp; effect</a:t>
              </a:r>
            </a:p>
            <a:p>
              <a:endParaRPr lang="en-GB" sz="1200" b="1" dirty="0"/>
            </a:p>
          </p:txBody>
        </p:sp>
        <p:sp>
          <p:nvSpPr>
            <p:cNvPr id="18494" name="Text Box 62"/>
            <p:cNvSpPr txBox="1">
              <a:spLocks noChangeArrowheads="1"/>
            </p:cNvSpPr>
            <p:nvPr/>
          </p:nvSpPr>
          <p:spPr bwMode="auto">
            <a:xfrm>
              <a:off x="297383" y="2379268"/>
              <a:ext cx="2741456" cy="1384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GB" sz="1200" b="1" dirty="0"/>
                <a:t> Overly elaborate </a:t>
              </a:r>
            </a:p>
            <a:p>
              <a:r>
                <a:rPr lang="en-GB" sz="1200" b="1" dirty="0" smtClean="0"/>
                <a:t>  check list</a:t>
              </a:r>
            </a:p>
            <a:p>
              <a:pPr>
                <a:buFont typeface="Arial" pitchFamily="34" charset="0"/>
                <a:buChar char="•"/>
              </a:pPr>
              <a:r>
                <a:rPr lang="en-GB" sz="1200" b="1" dirty="0" smtClean="0"/>
                <a:t> </a:t>
              </a:r>
              <a:r>
                <a:rPr lang="en-GB" sz="1200" b="1" dirty="0" smtClean="0"/>
                <a:t>Checklist/Literacy level mismatch</a:t>
              </a:r>
              <a:endParaRPr lang="en-GB" sz="1200" b="1" dirty="0" smtClean="0"/>
            </a:p>
            <a:p>
              <a:pPr>
                <a:buFont typeface="Arial" pitchFamily="34" charset="0"/>
                <a:buChar char="•"/>
              </a:pPr>
              <a:r>
                <a:rPr lang="en-GB" sz="1200" b="1" dirty="0" smtClean="0"/>
                <a:t> Checklist not risk based</a:t>
              </a:r>
              <a:endParaRPr lang="en-GB" sz="1200" b="1" dirty="0"/>
            </a:p>
            <a:p>
              <a:pPr>
                <a:buFontTx/>
                <a:buChar char="•"/>
              </a:pPr>
              <a:r>
                <a:rPr lang="en-GB" sz="1200" b="1" dirty="0"/>
                <a:t> Production pressure</a:t>
              </a:r>
            </a:p>
            <a:p>
              <a:pPr>
                <a:buFontTx/>
                <a:buChar char="•"/>
              </a:pPr>
              <a:r>
                <a:rPr lang="en-GB" sz="1200" b="1" dirty="0"/>
                <a:t> </a:t>
              </a:r>
              <a:r>
                <a:rPr lang="en-GB" sz="1200" b="1" dirty="0" smtClean="0"/>
                <a:t>Complacency</a:t>
              </a:r>
            </a:p>
            <a:p>
              <a:pPr>
                <a:buFontTx/>
                <a:buChar char="•"/>
              </a:pPr>
              <a:r>
                <a:rPr lang="en-GB" sz="1200" b="1" dirty="0" smtClean="0"/>
                <a:t>No </a:t>
              </a:r>
              <a:r>
                <a:rPr lang="en-GB" sz="1200" b="1" dirty="0" smtClean="0"/>
                <a:t>review of checklists</a:t>
              </a:r>
              <a:endParaRPr lang="en-GB" sz="1200" b="1" dirty="0"/>
            </a:p>
          </p:txBody>
        </p:sp>
        <p:sp>
          <p:nvSpPr>
            <p:cNvPr id="18495" name="Text Box 63"/>
            <p:cNvSpPr txBox="1">
              <a:spLocks noChangeArrowheads="1"/>
            </p:cNvSpPr>
            <p:nvPr/>
          </p:nvSpPr>
          <p:spPr bwMode="auto">
            <a:xfrm>
              <a:off x="9780028" y="1450825"/>
              <a:ext cx="1898277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GB" sz="1200" b="1" dirty="0"/>
                <a:t> Poor selection </a:t>
              </a:r>
              <a:r>
                <a:rPr lang="en-GB" sz="1200" b="1" dirty="0" smtClean="0"/>
                <a:t>criteria</a:t>
              </a:r>
            </a:p>
            <a:p>
              <a:r>
                <a:rPr lang="en-GB" sz="1200" b="1" dirty="0" smtClean="0"/>
                <a:t>  (Ergonomic review)</a:t>
              </a:r>
              <a:endParaRPr lang="en-GB" sz="1200" b="1" dirty="0"/>
            </a:p>
            <a:p>
              <a:pPr>
                <a:buFontTx/>
                <a:buChar char="•"/>
              </a:pPr>
              <a:r>
                <a:rPr lang="en-GB" sz="1200" b="1" dirty="0"/>
                <a:t> Historic </a:t>
              </a:r>
              <a:r>
                <a:rPr lang="en-GB" sz="1200" b="1" dirty="0" smtClean="0"/>
                <a:t>selection</a:t>
              </a:r>
            </a:p>
            <a:p>
              <a:pPr>
                <a:buFontTx/>
                <a:buChar char="•"/>
              </a:pPr>
              <a:r>
                <a:rPr lang="en-GB" sz="1200" b="1" dirty="0" smtClean="0"/>
                <a:t> New model machines </a:t>
              </a:r>
            </a:p>
            <a:p>
              <a:r>
                <a:rPr lang="en-GB" sz="1200" b="1" dirty="0" smtClean="0"/>
                <a:t>   old operators</a:t>
              </a:r>
              <a:endParaRPr lang="en-GB" sz="1200" b="1" dirty="0"/>
            </a:p>
          </p:txBody>
        </p:sp>
        <p:sp>
          <p:nvSpPr>
            <p:cNvPr id="8" name="Oval 23"/>
            <p:cNvSpPr/>
            <p:nvPr/>
          </p:nvSpPr>
          <p:spPr>
            <a:xfrm>
              <a:off x="5520728" y="1042223"/>
              <a:ext cx="1352550" cy="5969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ZA" sz="1200" b="1" dirty="0">
                  <a:solidFill>
                    <a:srgbClr val="FFFFFF"/>
                  </a:solidFill>
                </a:rPr>
                <a:t>Not using / wrong use of PPE</a:t>
              </a:r>
            </a:p>
          </p:txBody>
        </p:sp>
        <p:sp>
          <p:nvSpPr>
            <p:cNvPr id="18498" name="Text Box 66"/>
            <p:cNvSpPr txBox="1">
              <a:spLocks noChangeArrowheads="1"/>
            </p:cNvSpPr>
            <p:nvPr/>
          </p:nvSpPr>
          <p:spPr bwMode="auto">
            <a:xfrm>
              <a:off x="7391661" y="1519986"/>
              <a:ext cx="163217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GB" sz="1200" b="1" dirty="0"/>
                <a:t> </a:t>
              </a:r>
              <a:r>
                <a:rPr lang="en-GB" sz="1200" b="1" dirty="0" smtClean="0"/>
                <a:t>Familiarity</a:t>
              </a:r>
            </a:p>
            <a:p>
              <a:pPr>
                <a:buFontTx/>
                <a:buChar char="•"/>
              </a:pPr>
              <a:r>
                <a:rPr lang="en-GB" sz="1200" b="1" dirty="0" smtClean="0"/>
                <a:t>Poor </a:t>
              </a:r>
              <a:r>
                <a:rPr lang="en-GB" sz="1200" b="1" dirty="0"/>
                <a:t>safety culture</a:t>
              </a:r>
            </a:p>
          </p:txBody>
        </p:sp>
        <p:sp>
          <p:nvSpPr>
            <p:cNvPr id="18499" name="Text Box 67"/>
            <p:cNvSpPr txBox="1">
              <a:spLocks noChangeArrowheads="1"/>
            </p:cNvSpPr>
            <p:nvPr/>
          </p:nvSpPr>
          <p:spPr bwMode="auto">
            <a:xfrm>
              <a:off x="6990134" y="656215"/>
              <a:ext cx="1675459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GB" sz="1200" b="1" dirty="0"/>
                <a:t> </a:t>
              </a:r>
              <a:r>
                <a:rPr lang="en-GB" sz="1200" b="1" dirty="0" smtClean="0"/>
                <a:t>Inappropriate PPE</a:t>
              </a:r>
            </a:p>
            <a:p>
              <a:pPr>
                <a:buFontTx/>
                <a:buChar char="•"/>
              </a:pPr>
              <a:r>
                <a:rPr lang="en-GB" sz="1200" b="1" dirty="0" smtClean="0"/>
                <a:t> Ineffective PPE</a:t>
              </a:r>
            </a:p>
            <a:p>
              <a:pPr>
                <a:buFontTx/>
                <a:buChar char="•"/>
              </a:pPr>
              <a:r>
                <a:rPr lang="en-GB" sz="1200" b="1" dirty="0" smtClean="0"/>
                <a:t> Poor </a:t>
              </a:r>
              <a:r>
                <a:rPr lang="en-GB" sz="1200" b="1" dirty="0"/>
                <a:t>safety </a:t>
              </a:r>
              <a:r>
                <a:rPr lang="en-GB" sz="1200" b="1" dirty="0" smtClean="0"/>
                <a:t>culture</a:t>
              </a:r>
            </a:p>
            <a:p>
              <a:pPr>
                <a:buFontTx/>
                <a:buChar char="•"/>
              </a:pPr>
              <a:r>
                <a:rPr lang="en-GB" sz="1200" b="1" dirty="0" smtClean="0"/>
                <a:t> Double standards</a:t>
              </a:r>
              <a:endParaRPr lang="en-GB" sz="1200" b="1" dirty="0"/>
            </a:p>
          </p:txBody>
        </p:sp>
        <p:sp>
          <p:nvSpPr>
            <p:cNvPr id="18500" name="Text Box 68"/>
            <p:cNvSpPr txBox="1">
              <a:spLocks noChangeArrowheads="1"/>
            </p:cNvSpPr>
            <p:nvPr/>
          </p:nvSpPr>
          <p:spPr bwMode="auto">
            <a:xfrm>
              <a:off x="3018255" y="605719"/>
              <a:ext cx="2199204" cy="1754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buFontTx/>
                <a:buChar char="•"/>
              </a:pPr>
              <a:r>
                <a:rPr lang="en-GB" sz="1200" b="1" dirty="0"/>
                <a:t> Poor </a:t>
              </a:r>
              <a:r>
                <a:rPr lang="en-GB" sz="1200" b="1" dirty="0" smtClean="0"/>
                <a:t>understanding</a:t>
              </a:r>
            </a:p>
            <a:p>
              <a:r>
                <a:rPr lang="en-GB" sz="1200" b="1" dirty="0" smtClean="0"/>
                <a:t>  </a:t>
              </a:r>
              <a:r>
                <a:rPr lang="en-GB" sz="1200" b="1" dirty="0"/>
                <a:t>of importance of training</a:t>
              </a:r>
            </a:p>
            <a:p>
              <a:pPr>
                <a:buFontTx/>
                <a:buChar char="•"/>
              </a:pPr>
              <a:r>
                <a:rPr lang="en-GB" sz="1200" b="1" dirty="0"/>
                <a:t> Inexperience with training </a:t>
              </a:r>
              <a:r>
                <a:rPr lang="en-GB" sz="1200" b="1" dirty="0" smtClean="0"/>
                <a:t>       design</a:t>
              </a:r>
            </a:p>
            <a:p>
              <a:pPr>
                <a:buFontTx/>
                <a:buChar char="•"/>
              </a:pPr>
              <a:r>
                <a:rPr lang="en-GB" sz="1200" b="1" dirty="0" smtClean="0"/>
                <a:t> Cost of effective training</a:t>
              </a:r>
            </a:p>
            <a:p>
              <a:r>
                <a:rPr lang="en-GB" sz="1200" b="1" dirty="0" smtClean="0"/>
                <a:t>   programmes</a:t>
              </a:r>
            </a:p>
            <a:p>
              <a:pPr>
                <a:buFont typeface="Arial" pitchFamily="34" charset="0"/>
                <a:buChar char="•"/>
              </a:pPr>
              <a:r>
                <a:rPr lang="en-GB" sz="1200" b="1" dirty="0" smtClean="0"/>
                <a:t> Difficulty to measure</a:t>
              </a:r>
            </a:p>
            <a:p>
              <a:r>
                <a:rPr lang="en-GB" sz="1200" b="1" dirty="0" smtClean="0"/>
                <a:t> training effectiveness</a:t>
              </a:r>
              <a:endParaRPr lang="en-GB" sz="1200" b="1" dirty="0"/>
            </a:p>
            <a:p>
              <a:endParaRPr lang="en-GB" sz="1200" b="1" dirty="0"/>
            </a:p>
          </p:txBody>
        </p:sp>
        <p:sp>
          <p:nvSpPr>
            <p:cNvPr id="9" name="Oval 3"/>
            <p:cNvSpPr/>
            <p:nvPr/>
          </p:nvSpPr>
          <p:spPr>
            <a:xfrm>
              <a:off x="8258511" y="4279489"/>
              <a:ext cx="1723129" cy="595313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ZA" sz="1200" b="1" dirty="0">
                  <a:solidFill>
                    <a:srgbClr val="FFFFFF"/>
                  </a:solidFill>
                </a:rPr>
                <a:t>Bridging safety </a:t>
              </a:r>
              <a:r>
                <a:rPr lang="en-ZA" sz="1200" b="1" dirty="0" smtClean="0">
                  <a:solidFill>
                    <a:srgbClr val="FFFFFF"/>
                  </a:solidFill>
                </a:rPr>
                <a:t>devices</a:t>
              </a:r>
              <a:endParaRPr lang="en-ZA" sz="1200" b="1" dirty="0">
                <a:solidFill>
                  <a:srgbClr val="FFFFFF"/>
                </a:solidFill>
              </a:endParaRPr>
            </a:p>
          </p:txBody>
        </p:sp>
        <p:sp>
          <p:nvSpPr>
            <p:cNvPr id="18502" name="Text Box 70"/>
            <p:cNvSpPr txBox="1">
              <a:spLocks noChangeArrowheads="1"/>
            </p:cNvSpPr>
            <p:nvPr/>
          </p:nvSpPr>
          <p:spPr bwMode="auto">
            <a:xfrm>
              <a:off x="9954521" y="4609705"/>
              <a:ext cx="1848583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GB" sz="1200" b="1" dirty="0"/>
                <a:t> </a:t>
              </a:r>
              <a:r>
                <a:rPr lang="en-GB" sz="1200" b="1" dirty="0" smtClean="0"/>
                <a:t>Nuisance alarms</a:t>
              </a:r>
            </a:p>
            <a:p>
              <a:pPr>
                <a:buFontTx/>
                <a:buChar char="•"/>
              </a:pPr>
              <a:r>
                <a:rPr lang="en-GB" sz="1200" b="1" dirty="0" smtClean="0"/>
                <a:t> Poor reliability</a:t>
              </a:r>
            </a:p>
            <a:p>
              <a:pPr>
                <a:buFontTx/>
                <a:buChar char="•"/>
              </a:pPr>
              <a:r>
                <a:rPr lang="en-GB" sz="1200" b="1" dirty="0" smtClean="0"/>
                <a:t>Poor </a:t>
              </a:r>
              <a:r>
                <a:rPr lang="en-GB" sz="1200" b="1" dirty="0"/>
                <a:t>safety culture</a:t>
              </a:r>
            </a:p>
            <a:p>
              <a:pPr>
                <a:buFontTx/>
                <a:buChar char="•"/>
              </a:pPr>
              <a:r>
                <a:rPr lang="en-GB" sz="1200" b="1" dirty="0"/>
                <a:t> </a:t>
              </a:r>
              <a:r>
                <a:rPr lang="en-GB" sz="1200" b="1" dirty="0" smtClean="0"/>
                <a:t>Sabotage</a:t>
              </a:r>
            </a:p>
            <a:p>
              <a:pPr>
                <a:buFontTx/>
                <a:buChar char="•"/>
              </a:pPr>
              <a:r>
                <a:rPr lang="en-GB" sz="1200" b="1" dirty="0" smtClean="0"/>
                <a:t> perceived production</a:t>
              </a:r>
            </a:p>
            <a:p>
              <a:r>
                <a:rPr lang="en-GB" sz="1200" b="1" dirty="0" smtClean="0"/>
                <a:t> impact</a:t>
              </a:r>
              <a:endParaRPr lang="en-GB" sz="1200" b="1" dirty="0"/>
            </a:p>
          </p:txBody>
        </p:sp>
        <p:sp>
          <p:nvSpPr>
            <p:cNvPr id="18503" name="Text Box 71"/>
            <p:cNvSpPr txBox="1">
              <a:spLocks noChangeArrowheads="1"/>
            </p:cNvSpPr>
            <p:nvPr/>
          </p:nvSpPr>
          <p:spPr bwMode="auto">
            <a:xfrm>
              <a:off x="9724408" y="2898756"/>
              <a:ext cx="2319866" cy="1384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GB" sz="1200" b="1" dirty="0"/>
                <a:t> Poor understanding </a:t>
              </a:r>
            </a:p>
            <a:p>
              <a:r>
                <a:rPr lang="en-GB" sz="1200" b="1" dirty="0"/>
                <a:t>   of importance</a:t>
              </a:r>
            </a:p>
            <a:p>
              <a:pPr>
                <a:buFontTx/>
                <a:buChar char="•"/>
              </a:pPr>
              <a:r>
                <a:rPr lang="en-GB" sz="1200" b="1" dirty="0"/>
                <a:t> Inexperience with design </a:t>
              </a:r>
            </a:p>
            <a:p>
              <a:r>
                <a:rPr lang="en-GB" sz="1200" b="1" dirty="0"/>
                <a:t>   of competence </a:t>
              </a:r>
              <a:r>
                <a:rPr lang="en-GB" sz="1200" b="1" dirty="0" smtClean="0"/>
                <a:t>assessment</a:t>
              </a:r>
            </a:p>
            <a:p>
              <a:pPr>
                <a:buFont typeface="Arial" pitchFamily="34" charset="0"/>
                <a:buChar char="•"/>
              </a:pPr>
              <a:r>
                <a:rPr lang="en-GB" sz="1200" b="1" dirty="0" smtClean="0"/>
                <a:t> Challenges to measure</a:t>
              </a:r>
            </a:p>
            <a:p>
              <a:pPr>
                <a:buFont typeface="Arial" pitchFamily="34" charset="0"/>
                <a:buChar char="•"/>
              </a:pPr>
              <a:r>
                <a:rPr lang="en-GB" sz="1200" b="1" dirty="0" smtClean="0"/>
                <a:t> Risk to simulate</a:t>
              </a:r>
            </a:p>
            <a:p>
              <a:pPr>
                <a:buFont typeface="Arial" pitchFamily="34" charset="0"/>
                <a:buChar char="•"/>
              </a:pPr>
              <a:r>
                <a:rPr lang="en-GB" sz="1200" b="1" dirty="0" smtClean="0"/>
                <a:t> Cost to simulate</a:t>
              </a:r>
              <a:endParaRPr lang="en-GB" sz="1200" b="1" dirty="0"/>
            </a:p>
          </p:txBody>
        </p:sp>
        <p:cxnSp>
          <p:nvCxnSpPr>
            <p:cNvPr id="10" name="Straight Arrow Connector 41"/>
            <p:cNvCxnSpPr>
              <a:cxnSpLocks noChangeShapeType="1"/>
              <a:stCxn id="11" idx="3"/>
              <a:endCxn id="25" idx="2"/>
            </p:cNvCxnSpPr>
            <p:nvPr/>
          </p:nvCxnSpPr>
          <p:spPr bwMode="auto">
            <a:xfrm flipV="1">
              <a:off x="6283325" y="3422118"/>
              <a:ext cx="1648273" cy="22758"/>
            </a:xfrm>
            <a:prstGeom prst="straightConnector1">
              <a:avLst/>
            </a:prstGeom>
            <a:noFill/>
            <a:ln w="6350" algn="ctr">
              <a:solidFill>
                <a:schemeClr val="accent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2" name="Straight Arrow Connector 41"/>
            <p:cNvCxnSpPr>
              <a:cxnSpLocks noChangeShapeType="1"/>
              <a:stCxn id="11" idx="0"/>
              <a:endCxn id="7" idx="2"/>
            </p:cNvCxnSpPr>
            <p:nvPr/>
          </p:nvCxnSpPr>
          <p:spPr bwMode="auto">
            <a:xfrm rot="5400000" flipH="1" flipV="1">
              <a:off x="6565643" y="1410696"/>
              <a:ext cx="702525" cy="2683211"/>
            </a:xfrm>
            <a:prstGeom prst="straightConnector1">
              <a:avLst/>
            </a:prstGeom>
            <a:noFill/>
            <a:ln w="6350" algn="ctr">
              <a:solidFill>
                <a:schemeClr val="accent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3" name="Straight Arrow Connector 41"/>
            <p:cNvCxnSpPr>
              <a:cxnSpLocks noChangeShapeType="1"/>
              <a:stCxn id="11" idx="0"/>
              <a:endCxn id="23" idx="3"/>
            </p:cNvCxnSpPr>
            <p:nvPr/>
          </p:nvCxnSpPr>
          <p:spPr bwMode="auto">
            <a:xfrm rot="5400000" flipH="1" flipV="1">
              <a:off x="5731852" y="2212839"/>
              <a:ext cx="734173" cy="1047277"/>
            </a:xfrm>
            <a:prstGeom prst="straightConnector1">
              <a:avLst/>
            </a:prstGeom>
            <a:noFill/>
            <a:ln w="6350" algn="ctr">
              <a:solidFill>
                <a:schemeClr val="accent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4" name="Straight Arrow Connector 41"/>
            <p:cNvCxnSpPr>
              <a:cxnSpLocks noChangeShapeType="1"/>
              <a:stCxn id="11" idx="0"/>
              <a:endCxn id="8" idx="4"/>
            </p:cNvCxnSpPr>
            <p:nvPr/>
          </p:nvCxnSpPr>
          <p:spPr bwMode="auto">
            <a:xfrm rot="5400000" flipH="1" flipV="1">
              <a:off x="5153931" y="2060492"/>
              <a:ext cx="1464440" cy="621703"/>
            </a:xfrm>
            <a:prstGeom prst="straightConnector1">
              <a:avLst/>
            </a:prstGeom>
            <a:noFill/>
            <a:ln w="6350" algn="ctr">
              <a:solidFill>
                <a:schemeClr val="accent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5" name="Straight Arrow Connector 41"/>
            <p:cNvCxnSpPr>
              <a:cxnSpLocks noChangeShapeType="1"/>
              <a:stCxn id="11" idx="0"/>
              <a:endCxn id="24" idx="4"/>
            </p:cNvCxnSpPr>
            <p:nvPr/>
          </p:nvCxnSpPr>
          <p:spPr bwMode="auto">
            <a:xfrm flipH="1" flipV="1">
              <a:off x="4676952" y="2796763"/>
              <a:ext cx="898348" cy="306800"/>
            </a:xfrm>
            <a:prstGeom prst="straightConnector1">
              <a:avLst/>
            </a:prstGeom>
            <a:noFill/>
            <a:ln w="6350" algn="ctr">
              <a:solidFill>
                <a:schemeClr val="accent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6" name="Straight Arrow Connector 41"/>
            <p:cNvCxnSpPr>
              <a:cxnSpLocks noChangeShapeType="1"/>
              <a:stCxn id="11" idx="1"/>
              <a:endCxn id="2" idx="5"/>
            </p:cNvCxnSpPr>
            <p:nvPr/>
          </p:nvCxnSpPr>
          <p:spPr bwMode="auto">
            <a:xfrm rot="10800000">
              <a:off x="3298937" y="2728304"/>
              <a:ext cx="1568338" cy="716572"/>
            </a:xfrm>
            <a:prstGeom prst="straightConnector1">
              <a:avLst/>
            </a:prstGeom>
            <a:noFill/>
            <a:ln w="6350" algn="ctr">
              <a:solidFill>
                <a:schemeClr val="accent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7" name="Straight Arrow Connector 41"/>
            <p:cNvCxnSpPr>
              <a:stCxn id="11" idx="2"/>
              <a:endCxn id="4" idx="0"/>
            </p:cNvCxnSpPr>
            <p:nvPr/>
          </p:nvCxnSpPr>
          <p:spPr>
            <a:xfrm rot="16200000" flipH="1">
              <a:off x="6111651" y="3249837"/>
              <a:ext cx="978423" cy="205112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41"/>
            <p:cNvCxnSpPr>
              <a:cxnSpLocks noChangeShapeType="1"/>
              <a:stCxn id="11" idx="2"/>
              <a:endCxn id="28" idx="0"/>
            </p:cNvCxnSpPr>
            <p:nvPr/>
          </p:nvCxnSpPr>
          <p:spPr bwMode="auto">
            <a:xfrm flipH="1">
              <a:off x="5541236" y="3786188"/>
              <a:ext cx="34064" cy="770751"/>
            </a:xfrm>
            <a:prstGeom prst="straightConnector1">
              <a:avLst/>
            </a:prstGeom>
            <a:noFill/>
            <a:ln w="6350" algn="ctr">
              <a:solidFill>
                <a:schemeClr val="accent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9" name="Straight Arrow Connector 41"/>
            <p:cNvCxnSpPr>
              <a:cxnSpLocks noChangeShapeType="1"/>
              <a:stCxn id="11" idx="1"/>
              <a:endCxn id="3" idx="0"/>
            </p:cNvCxnSpPr>
            <p:nvPr/>
          </p:nvCxnSpPr>
          <p:spPr bwMode="auto">
            <a:xfrm rot="10800000" flipV="1">
              <a:off x="3747341" y="3444876"/>
              <a:ext cx="1119934" cy="1327990"/>
            </a:xfrm>
            <a:prstGeom prst="straightConnector1">
              <a:avLst/>
            </a:prstGeom>
            <a:noFill/>
            <a:ln w="6350" algn="ctr">
              <a:solidFill>
                <a:schemeClr val="accent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20" name="Straight Arrow Connector 41"/>
            <p:cNvCxnSpPr>
              <a:cxnSpLocks noChangeShapeType="1"/>
              <a:stCxn id="11" idx="1"/>
              <a:endCxn id="5" idx="7"/>
            </p:cNvCxnSpPr>
            <p:nvPr/>
          </p:nvCxnSpPr>
          <p:spPr bwMode="auto">
            <a:xfrm rot="10800000" flipV="1">
              <a:off x="3098987" y="3444876"/>
              <a:ext cx="1768288" cy="718998"/>
            </a:xfrm>
            <a:prstGeom prst="straightConnector1">
              <a:avLst/>
            </a:prstGeom>
            <a:noFill/>
            <a:ln w="6350" algn="ctr">
              <a:solidFill>
                <a:schemeClr val="accent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21" name="Straight Arrow Connector 41"/>
            <p:cNvCxnSpPr>
              <a:cxnSpLocks noChangeShapeType="1"/>
              <a:stCxn id="11" idx="1"/>
              <a:endCxn id="6" idx="6"/>
            </p:cNvCxnSpPr>
            <p:nvPr/>
          </p:nvCxnSpPr>
          <p:spPr bwMode="auto">
            <a:xfrm flipH="1" flipV="1">
              <a:off x="3993058" y="3424397"/>
              <a:ext cx="874217" cy="20479"/>
            </a:xfrm>
            <a:prstGeom prst="straightConnector1">
              <a:avLst/>
            </a:prstGeom>
            <a:noFill/>
            <a:ln w="6350" algn="ctr">
              <a:solidFill>
                <a:schemeClr val="accent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64" name="TextBox 63"/>
            <p:cNvSpPr txBox="1"/>
            <p:nvPr/>
          </p:nvSpPr>
          <p:spPr>
            <a:xfrm>
              <a:off x="8903920" y="726142"/>
              <a:ext cx="328808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Level three: </a:t>
              </a:r>
            </a:p>
            <a:p>
              <a:pPr algn="ctr"/>
              <a:r>
                <a:rPr lang="en-US" b="1" dirty="0" smtClean="0"/>
                <a:t>Causes of Operator Hazards</a:t>
              </a:r>
              <a:endParaRPr lang="en-US" b="1" dirty="0"/>
            </a:p>
          </p:txBody>
        </p:sp>
        <p:sp>
          <p:nvSpPr>
            <p:cNvPr id="96" name="Text Box 57"/>
            <p:cNvSpPr txBox="1">
              <a:spLocks noChangeArrowheads="1"/>
            </p:cNvSpPr>
            <p:nvPr/>
          </p:nvSpPr>
          <p:spPr bwMode="auto">
            <a:xfrm>
              <a:off x="462915" y="183133"/>
              <a:ext cx="2278188" cy="21236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GB" sz="1200" b="1" dirty="0"/>
                <a:t> Machine Vibration</a:t>
              </a:r>
            </a:p>
            <a:p>
              <a:pPr>
                <a:buFontTx/>
                <a:buChar char="•"/>
              </a:pPr>
              <a:r>
                <a:rPr lang="en-GB" sz="1200" b="1" dirty="0"/>
                <a:t> Lack of sleep</a:t>
              </a:r>
            </a:p>
            <a:p>
              <a:pPr>
                <a:buFontTx/>
                <a:buChar char="•"/>
              </a:pPr>
              <a:r>
                <a:rPr lang="en-GB" sz="1200" b="1" dirty="0"/>
                <a:t> Shift patters</a:t>
              </a:r>
            </a:p>
            <a:p>
              <a:pPr>
                <a:buFontTx/>
                <a:buChar char="•"/>
              </a:pPr>
              <a:r>
                <a:rPr lang="en-GB" sz="1200" b="1" dirty="0"/>
                <a:t> Distance from work</a:t>
              </a:r>
            </a:p>
            <a:p>
              <a:pPr>
                <a:buFontTx/>
                <a:buChar char="•"/>
              </a:pPr>
              <a:r>
                <a:rPr lang="en-GB" sz="1200" b="1" dirty="0"/>
                <a:t> Repetitive work</a:t>
              </a:r>
            </a:p>
            <a:p>
              <a:pPr>
                <a:buFontTx/>
                <a:buChar char="•"/>
              </a:pPr>
              <a:r>
                <a:rPr lang="en-GB" sz="1200" b="1" dirty="0"/>
                <a:t> Poor discipline </a:t>
              </a:r>
              <a:r>
                <a:rPr lang="en-GB" sz="1200" b="1" dirty="0" err="1"/>
                <a:t>wrt</a:t>
              </a:r>
              <a:r>
                <a:rPr lang="en-GB" sz="1200" b="1" dirty="0"/>
                <a:t> medical</a:t>
              </a:r>
            </a:p>
            <a:p>
              <a:pPr>
                <a:buFontTx/>
                <a:buChar char="•"/>
              </a:pPr>
              <a:r>
                <a:rPr lang="en-GB" sz="1200" b="1" dirty="0"/>
                <a:t> Substance abuse</a:t>
              </a:r>
            </a:p>
            <a:p>
              <a:pPr>
                <a:buFontTx/>
                <a:buChar char="•"/>
              </a:pPr>
              <a:r>
                <a:rPr lang="en-GB" sz="1200" b="1" dirty="0"/>
                <a:t> Social conditions</a:t>
              </a:r>
            </a:p>
            <a:p>
              <a:pPr>
                <a:buFontTx/>
                <a:buChar char="•"/>
              </a:pPr>
              <a:r>
                <a:rPr lang="en-GB" sz="1200" b="1" dirty="0"/>
                <a:t> Poor physical condition</a:t>
              </a:r>
            </a:p>
            <a:p>
              <a:pPr>
                <a:buFontTx/>
                <a:buChar char="•"/>
              </a:pPr>
              <a:r>
                <a:rPr lang="en-GB" sz="1200" b="1" dirty="0"/>
                <a:t> Poor mental condition</a:t>
              </a:r>
            </a:p>
            <a:p>
              <a:endParaRPr lang="en-GB" sz="1200" b="1" dirty="0"/>
            </a:p>
          </p:txBody>
        </p:sp>
      </p:grpSp>
      <p:sp>
        <p:nvSpPr>
          <p:cNvPr id="98" name="Rectangle 97"/>
          <p:cNvSpPr/>
          <p:nvPr/>
        </p:nvSpPr>
        <p:spPr>
          <a:xfrm>
            <a:off x="2023562" y="0"/>
            <a:ext cx="89562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/>
              <a:t>Level two: Sources of Operator Hazards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5216525" y="2989263"/>
            <a:ext cx="1443038" cy="64135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ZA" sz="1600" b="1" dirty="0">
                <a:solidFill>
                  <a:srgbClr val="FFFFFF"/>
                </a:solidFill>
              </a:rPr>
              <a:t>Equipment operation</a:t>
            </a: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4274614" y="4897252"/>
            <a:ext cx="1803400" cy="788987"/>
          </a:xfrm>
          <a:prstGeom prst="ellipse">
            <a:avLst/>
          </a:prstGeom>
          <a:solidFill>
            <a:srgbClr val="FFFF00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ZA" sz="1200" b="1" dirty="0">
                <a:latin typeface="Calibri" pitchFamily="34" charset="0"/>
              </a:rPr>
              <a:t>Roads-surface and gradient standards are inadequate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5900757" y="1266994"/>
            <a:ext cx="1425575" cy="779462"/>
          </a:xfrm>
          <a:prstGeom prst="ellipse">
            <a:avLst/>
          </a:prstGeom>
          <a:solidFill>
            <a:srgbClr val="FFFF00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ZA" sz="1200" b="1">
                <a:latin typeface="Calibri" pitchFamily="34" charset="0"/>
              </a:rPr>
              <a:t>Poor equipment health standards</a:t>
            </a:r>
            <a:endParaRPr lang="en-ZA" sz="12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2419444" y="3145025"/>
            <a:ext cx="1965325" cy="1039812"/>
          </a:xfrm>
          <a:prstGeom prst="ellipse">
            <a:avLst/>
          </a:prstGeom>
          <a:solidFill>
            <a:srgbClr val="FFFF00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ZA" sz="1200" b="1" dirty="0">
                <a:latin typeface="Calibri" pitchFamily="34" charset="0"/>
              </a:rPr>
              <a:t>Sub-standard and</a:t>
            </a:r>
          </a:p>
          <a:p>
            <a:pPr algn="ctr"/>
            <a:r>
              <a:rPr lang="en-ZA" sz="1200" b="1" dirty="0">
                <a:latin typeface="Calibri" pitchFamily="34" charset="0"/>
              </a:rPr>
              <a:t>unpractical operating procedures</a:t>
            </a:r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4080716" y="1231003"/>
            <a:ext cx="1597025" cy="954088"/>
          </a:xfrm>
          <a:prstGeom prst="ellipse">
            <a:avLst/>
          </a:prstGeom>
          <a:solidFill>
            <a:srgbClr val="FFFF00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ZA" sz="1200" b="1" dirty="0">
                <a:latin typeface="Calibri" pitchFamily="34" charset="0"/>
              </a:rPr>
              <a:t>Inadequate traffic management</a:t>
            </a:r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2401888" y="1893888"/>
            <a:ext cx="1535411" cy="857250"/>
          </a:xfrm>
          <a:prstGeom prst="ellipse">
            <a:avLst/>
          </a:prstGeom>
          <a:solidFill>
            <a:srgbClr val="FFFF00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ZA" sz="1200" b="1" dirty="0">
                <a:latin typeface="Calibri" pitchFamily="34" charset="0"/>
              </a:rPr>
              <a:t>Lack of maintenance infrastructure</a:t>
            </a:r>
          </a:p>
        </p:txBody>
      </p:sp>
      <p:sp>
        <p:nvSpPr>
          <p:cNvPr id="2" name="Oval 21"/>
          <p:cNvSpPr>
            <a:spLocks noChangeArrowheads="1"/>
          </p:cNvSpPr>
          <p:nvPr/>
        </p:nvSpPr>
        <p:spPr bwMode="auto">
          <a:xfrm>
            <a:off x="6958013" y="4037013"/>
            <a:ext cx="2447925" cy="1039812"/>
          </a:xfrm>
          <a:prstGeom prst="ellipse">
            <a:avLst/>
          </a:prstGeom>
          <a:solidFill>
            <a:srgbClr val="FFFF00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ZA" sz="1200" b="1" dirty="0">
                <a:latin typeface="Calibri" pitchFamily="34" charset="0"/>
              </a:rPr>
              <a:t>Mismatch of operating procedures and mine design. </a:t>
            </a: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7455236" y="1710466"/>
            <a:ext cx="1700213" cy="988415"/>
          </a:xfrm>
          <a:prstGeom prst="ellipse">
            <a:avLst/>
          </a:prstGeom>
          <a:solidFill>
            <a:srgbClr val="FFFF00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ZA" sz="1200" b="1" dirty="0">
                <a:latin typeface="Calibri" pitchFamily="34" charset="0"/>
              </a:rPr>
              <a:t>Inadequate mine design/layout/</a:t>
            </a:r>
          </a:p>
          <a:p>
            <a:pPr algn="ctr"/>
            <a:r>
              <a:rPr lang="en-ZA" sz="1200" b="1" dirty="0">
                <a:latin typeface="Calibri" pitchFamily="34" charset="0"/>
              </a:rPr>
              <a:t>mine capacity changes</a:t>
            </a:r>
          </a:p>
        </p:txBody>
      </p:sp>
      <p:sp>
        <p:nvSpPr>
          <p:cNvPr id="3" name="Oval 18"/>
          <p:cNvSpPr>
            <a:spLocks noChangeArrowheads="1"/>
          </p:cNvSpPr>
          <p:nvPr/>
        </p:nvSpPr>
        <p:spPr bwMode="auto">
          <a:xfrm>
            <a:off x="2340087" y="4684526"/>
            <a:ext cx="1803400" cy="788987"/>
          </a:xfrm>
          <a:prstGeom prst="ellipse">
            <a:avLst/>
          </a:prstGeom>
          <a:solidFill>
            <a:srgbClr val="FFFF00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ZA" sz="1200" b="1" dirty="0">
                <a:latin typeface="Calibri" pitchFamily="34" charset="0"/>
              </a:rPr>
              <a:t>Poor roads-surface and gradient maintenance</a:t>
            </a:r>
          </a:p>
        </p:txBody>
      </p:sp>
      <p:sp>
        <p:nvSpPr>
          <p:cNvPr id="19511" name="Text Box 55"/>
          <p:cNvSpPr txBox="1">
            <a:spLocks noChangeArrowheads="1"/>
          </p:cNvSpPr>
          <p:nvPr/>
        </p:nvSpPr>
        <p:spPr bwMode="auto">
          <a:xfrm>
            <a:off x="9221564" y="1435772"/>
            <a:ext cx="259558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1200" b="1" dirty="0"/>
              <a:t> Non systemic approach</a:t>
            </a:r>
          </a:p>
          <a:p>
            <a:r>
              <a:rPr lang="en-GB" sz="1200" b="1" dirty="0"/>
              <a:t>   to mine design changes</a:t>
            </a:r>
          </a:p>
          <a:p>
            <a:pPr>
              <a:buFontTx/>
              <a:buChar char="•"/>
            </a:pPr>
            <a:r>
              <a:rPr lang="en-GB" sz="1200" b="1" dirty="0"/>
              <a:t> Safety impact assessments not</a:t>
            </a:r>
          </a:p>
          <a:p>
            <a:r>
              <a:rPr lang="en-GB" sz="1200" b="1" dirty="0"/>
              <a:t>   always done </a:t>
            </a:r>
            <a:endParaRPr lang="en-GB" sz="1200" b="1" dirty="0" smtClean="0"/>
          </a:p>
          <a:p>
            <a:pPr>
              <a:buFont typeface="Arial" pitchFamily="34" charset="0"/>
              <a:buChar char="•"/>
            </a:pPr>
            <a:r>
              <a:rPr lang="en-GB" sz="1200" b="1" dirty="0" smtClean="0"/>
              <a:t> Temporary </a:t>
            </a:r>
            <a:r>
              <a:rPr lang="en-GB" sz="1200" b="1" dirty="0" err="1" smtClean="0"/>
              <a:t>vs</a:t>
            </a:r>
            <a:r>
              <a:rPr lang="en-GB" sz="1200" b="1" dirty="0" smtClean="0"/>
              <a:t> Permanent</a:t>
            </a:r>
          </a:p>
          <a:p>
            <a:pPr>
              <a:buFont typeface="Arial" pitchFamily="34" charset="0"/>
              <a:buChar char="•"/>
            </a:pPr>
            <a:r>
              <a:rPr lang="en-GB" sz="1200" b="1" dirty="0" smtClean="0"/>
              <a:t> Production only considerations</a:t>
            </a:r>
            <a:endParaRPr lang="en-GB" sz="1200" b="1" dirty="0"/>
          </a:p>
        </p:txBody>
      </p:sp>
      <p:sp>
        <p:nvSpPr>
          <p:cNvPr id="19512" name="Rectangle 56"/>
          <p:cNvSpPr>
            <a:spLocks noChangeArrowheads="1"/>
          </p:cNvSpPr>
          <p:nvPr/>
        </p:nvSpPr>
        <p:spPr bwMode="auto">
          <a:xfrm>
            <a:off x="9487479" y="4591498"/>
            <a:ext cx="248578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ZA" sz="1200" b="1" dirty="0" smtClean="0"/>
              <a:t> Poor </a:t>
            </a:r>
            <a:r>
              <a:rPr lang="en-ZA" sz="1200" b="1" dirty="0"/>
              <a:t>management of mine </a:t>
            </a:r>
            <a:r>
              <a:rPr lang="en-ZA" sz="1200" b="1" dirty="0" smtClean="0"/>
              <a:t>      design </a:t>
            </a:r>
            <a:r>
              <a:rPr lang="en-ZA" sz="1200" b="1" dirty="0"/>
              <a:t>changes</a:t>
            </a:r>
          </a:p>
          <a:p>
            <a:pPr>
              <a:buFont typeface="Arial" pitchFamily="34" charset="0"/>
              <a:buChar char="•"/>
            </a:pPr>
            <a:r>
              <a:rPr lang="en-ZA" sz="1200" b="1" dirty="0" smtClean="0"/>
              <a:t> New </a:t>
            </a:r>
            <a:r>
              <a:rPr lang="en-ZA" sz="1200" b="1" dirty="0"/>
              <a:t>operating procedures not considered and/or not practically verified before </a:t>
            </a:r>
            <a:r>
              <a:rPr lang="en-ZA" sz="1200" b="1" dirty="0" smtClean="0"/>
              <a:t>issuing</a:t>
            </a:r>
          </a:p>
          <a:p>
            <a:pPr>
              <a:buFont typeface="Arial" pitchFamily="34" charset="0"/>
              <a:buChar char="•"/>
            </a:pPr>
            <a:r>
              <a:rPr lang="en-ZA" sz="1200" b="1" dirty="0" smtClean="0"/>
              <a:t> Copy and paste of procedures</a:t>
            </a:r>
          </a:p>
          <a:p>
            <a:endParaRPr lang="en-GB" sz="1200" b="1" dirty="0"/>
          </a:p>
        </p:txBody>
      </p:sp>
      <p:sp>
        <p:nvSpPr>
          <p:cNvPr id="19513" name="Text Box 57"/>
          <p:cNvSpPr txBox="1">
            <a:spLocks noChangeArrowheads="1"/>
          </p:cNvSpPr>
          <p:nvPr/>
        </p:nvSpPr>
        <p:spPr bwMode="auto">
          <a:xfrm>
            <a:off x="3799813" y="5788616"/>
            <a:ext cx="30319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GB" sz="1200" dirty="0"/>
              <a:t> </a:t>
            </a:r>
            <a:r>
              <a:rPr lang="en-GB" sz="1200" b="1" dirty="0"/>
              <a:t>Standards not </a:t>
            </a:r>
            <a:r>
              <a:rPr lang="en-GB" sz="1200" b="1" dirty="0" smtClean="0"/>
              <a:t>established for </a:t>
            </a:r>
            <a:r>
              <a:rPr lang="en-GB" sz="1200" b="1" dirty="0"/>
              <a:t>specific environmental conditions</a:t>
            </a:r>
          </a:p>
          <a:p>
            <a:pPr>
              <a:buFontTx/>
              <a:buChar char="•"/>
            </a:pPr>
            <a:r>
              <a:rPr lang="en-GB" sz="1200" b="1" dirty="0"/>
              <a:t> Standards not </a:t>
            </a:r>
            <a:r>
              <a:rPr lang="en-GB" sz="1200" b="1" dirty="0" smtClean="0"/>
              <a:t>established for </a:t>
            </a:r>
            <a:r>
              <a:rPr lang="en-GB" sz="1200" b="1" dirty="0"/>
              <a:t>specific equipment characteristics</a:t>
            </a:r>
          </a:p>
        </p:txBody>
      </p:sp>
      <p:sp>
        <p:nvSpPr>
          <p:cNvPr id="19514" name="Text Box 58"/>
          <p:cNvSpPr txBox="1">
            <a:spLocks noChangeArrowheads="1"/>
          </p:cNvSpPr>
          <p:nvPr/>
        </p:nvSpPr>
        <p:spPr bwMode="auto">
          <a:xfrm>
            <a:off x="365760" y="5013101"/>
            <a:ext cx="228648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GB" sz="1200" b="1" dirty="0"/>
              <a:t> Poor safety culture from management</a:t>
            </a:r>
          </a:p>
          <a:p>
            <a:pPr>
              <a:buFontTx/>
              <a:buChar char="•"/>
            </a:pPr>
            <a:r>
              <a:rPr lang="en-GB" sz="1200" b="1" dirty="0"/>
              <a:t> Road surface maintenance not considered as critical for safety</a:t>
            </a:r>
          </a:p>
        </p:txBody>
      </p:sp>
      <p:sp>
        <p:nvSpPr>
          <p:cNvPr id="19515" name="Text Box 59"/>
          <p:cNvSpPr txBox="1">
            <a:spLocks noChangeArrowheads="1"/>
          </p:cNvSpPr>
          <p:nvPr/>
        </p:nvSpPr>
        <p:spPr bwMode="auto">
          <a:xfrm>
            <a:off x="211006" y="3205725"/>
            <a:ext cx="252184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1200" b="1" dirty="0"/>
              <a:t> Operating procedures </a:t>
            </a:r>
          </a:p>
          <a:p>
            <a:r>
              <a:rPr lang="en-GB" sz="1200" b="1" dirty="0"/>
              <a:t>   evolved over many years</a:t>
            </a:r>
          </a:p>
          <a:p>
            <a:pPr>
              <a:buFontTx/>
              <a:buChar char="•"/>
            </a:pPr>
            <a:r>
              <a:rPr lang="en-GB" sz="1200" b="1" dirty="0"/>
              <a:t> No physical verification of </a:t>
            </a:r>
          </a:p>
          <a:p>
            <a:r>
              <a:rPr lang="en-GB" sz="1200" b="1" dirty="0"/>
              <a:t>  operating </a:t>
            </a:r>
            <a:r>
              <a:rPr lang="en-GB" sz="1200" b="1" dirty="0" smtClean="0"/>
              <a:t>procedures</a:t>
            </a:r>
          </a:p>
          <a:p>
            <a:pPr>
              <a:buFont typeface="Arial" pitchFamily="34" charset="0"/>
              <a:buChar char="•"/>
            </a:pPr>
            <a:r>
              <a:rPr lang="en-GB" sz="1200" b="1" dirty="0" smtClean="0"/>
              <a:t> Office based procedure review</a:t>
            </a:r>
          </a:p>
          <a:p>
            <a:pPr>
              <a:buFont typeface="Arial" pitchFamily="34" charset="0"/>
              <a:buChar char="•"/>
            </a:pPr>
            <a:r>
              <a:rPr lang="en-GB" sz="1200" b="1" dirty="0" smtClean="0"/>
              <a:t> Composition of review teams</a:t>
            </a:r>
            <a:endParaRPr lang="en-GB" sz="1200" b="1" dirty="0"/>
          </a:p>
        </p:txBody>
      </p:sp>
      <p:sp>
        <p:nvSpPr>
          <p:cNvPr id="19516" name="Text Box 60"/>
          <p:cNvSpPr txBox="1">
            <a:spLocks noChangeArrowheads="1"/>
          </p:cNvSpPr>
          <p:nvPr/>
        </p:nvSpPr>
        <p:spPr bwMode="auto">
          <a:xfrm>
            <a:off x="6298565" y="363406"/>
            <a:ext cx="23984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endParaRPr lang="en-GB" sz="1200" b="1" dirty="0"/>
          </a:p>
          <a:p>
            <a:pPr>
              <a:buFontTx/>
              <a:buChar char="•"/>
            </a:pPr>
            <a:r>
              <a:rPr lang="en-GB" sz="1200" b="1" dirty="0"/>
              <a:t> Inadequate understanding of</a:t>
            </a:r>
          </a:p>
          <a:p>
            <a:r>
              <a:rPr lang="en-GB" sz="1200" b="1" dirty="0"/>
              <a:t>   </a:t>
            </a:r>
            <a:r>
              <a:rPr lang="en-GB" sz="1200" b="1" dirty="0" smtClean="0"/>
              <a:t>fully </a:t>
            </a:r>
            <a:r>
              <a:rPr lang="en-GB" sz="1200" b="1" dirty="0"/>
              <a:t>functioning equipment </a:t>
            </a:r>
            <a:endParaRPr lang="en-GB" sz="1200" b="1" dirty="0" smtClean="0"/>
          </a:p>
          <a:p>
            <a:r>
              <a:rPr lang="en-GB" sz="1200" b="1" dirty="0" smtClean="0"/>
              <a:t>   and </a:t>
            </a:r>
            <a:r>
              <a:rPr lang="en-GB" sz="1200" b="1" dirty="0"/>
              <a:t>safety relationship</a:t>
            </a:r>
          </a:p>
        </p:txBody>
      </p:sp>
      <p:sp>
        <p:nvSpPr>
          <p:cNvPr id="19517" name="Text Box 61"/>
          <p:cNvSpPr txBox="1">
            <a:spLocks noChangeArrowheads="1"/>
          </p:cNvSpPr>
          <p:nvPr/>
        </p:nvSpPr>
        <p:spPr bwMode="auto">
          <a:xfrm>
            <a:off x="1618933" y="694971"/>
            <a:ext cx="340189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1200" b="1" dirty="0"/>
              <a:t> Inadequate understanding </a:t>
            </a:r>
          </a:p>
          <a:p>
            <a:r>
              <a:rPr lang="en-GB" sz="1200" b="1" dirty="0"/>
              <a:t>   of leading practices in traffic </a:t>
            </a:r>
            <a:r>
              <a:rPr lang="en-GB" sz="1200" b="1" dirty="0" smtClean="0"/>
              <a:t>management</a:t>
            </a:r>
          </a:p>
          <a:p>
            <a:pPr>
              <a:buFont typeface="Arial" pitchFamily="34" charset="0"/>
              <a:buChar char="•"/>
            </a:pPr>
            <a:r>
              <a:rPr lang="en-GB" sz="1200" b="1" dirty="0" smtClean="0"/>
              <a:t> Traffic management not fundamental</a:t>
            </a:r>
          </a:p>
          <a:p>
            <a:r>
              <a:rPr lang="en-GB" sz="1200" b="1" dirty="0" smtClean="0"/>
              <a:t>   mine design focus</a:t>
            </a:r>
            <a:endParaRPr lang="en-GB" sz="1200" b="1" dirty="0"/>
          </a:p>
          <a:p>
            <a:endParaRPr lang="en-GB" sz="1200" b="1" dirty="0"/>
          </a:p>
        </p:txBody>
      </p:sp>
      <p:sp>
        <p:nvSpPr>
          <p:cNvPr id="19518" name="Text Box 62"/>
          <p:cNvSpPr txBox="1">
            <a:spLocks noChangeArrowheads="1"/>
          </p:cNvSpPr>
          <p:nvPr/>
        </p:nvSpPr>
        <p:spPr bwMode="auto">
          <a:xfrm>
            <a:off x="406400" y="1416050"/>
            <a:ext cx="233203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GB" sz="1200" b="1" dirty="0"/>
              <a:t> Poor safety culture</a:t>
            </a:r>
          </a:p>
          <a:p>
            <a:pPr>
              <a:buFontTx/>
              <a:buChar char="•"/>
            </a:pPr>
            <a:r>
              <a:rPr lang="en-GB" sz="1200" b="1" dirty="0"/>
              <a:t> Inadequate understanding of </a:t>
            </a:r>
            <a:r>
              <a:rPr lang="en-GB" sz="1200" b="1" dirty="0" smtClean="0"/>
              <a:t>full </a:t>
            </a:r>
            <a:r>
              <a:rPr lang="en-GB" sz="1200" b="1" dirty="0"/>
              <a:t>functioning equipment and </a:t>
            </a:r>
            <a:r>
              <a:rPr lang="en-GB" sz="1200" b="1" dirty="0" smtClean="0"/>
              <a:t>safety relationship</a:t>
            </a:r>
          </a:p>
          <a:p>
            <a:pPr>
              <a:buFontTx/>
              <a:buChar char="•"/>
            </a:pPr>
            <a:r>
              <a:rPr lang="en-GB" sz="1200" b="1" dirty="0" smtClean="0"/>
              <a:t> Capital cost constraints</a:t>
            </a:r>
            <a:endParaRPr lang="en-GB" sz="1200" b="1" dirty="0"/>
          </a:p>
        </p:txBody>
      </p:sp>
      <p:sp>
        <p:nvSpPr>
          <p:cNvPr id="4" name="Oval 15"/>
          <p:cNvSpPr>
            <a:spLocks noChangeArrowheads="1"/>
          </p:cNvSpPr>
          <p:nvPr/>
        </p:nvSpPr>
        <p:spPr bwMode="auto">
          <a:xfrm>
            <a:off x="7984415" y="2950416"/>
            <a:ext cx="1700213" cy="860425"/>
          </a:xfrm>
          <a:prstGeom prst="ellipse">
            <a:avLst/>
          </a:prstGeom>
          <a:solidFill>
            <a:srgbClr val="FFFF00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ZA" sz="1200" b="1" dirty="0">
                <a:latin typeface="Calibri" pitchFamily="34" charset="0"/>
              </a:rPr>
              <a:t>Safety controls too low on hierarchy of controls</a:t>
            </a:r>
          </a:p>
        </p:txBody>
      </p:sp>
      <p:sp>
        <p:nvSpPr>
          <p:cNvPr id="19520" name="Rectangle 64"/>
          <p:cNvSpPr>
            <a:spLocks noChangeArrowheads="1"/>
          </p:cNvSpPr>
          <p:nvPr/>
        </p:nvSpPr>
        <p:spPr bwMode="auto">
          <a:xfrm>
            <a:off x="9862708" y="2884078"/>
            <a:ext cx="180022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ZA" sz="1200" b="1" dirty="0"/>
              <a:t> Inadequate </a:t>
            </a:r>
            <a:r>
              <a:rPr lang="en-ZA" sz="1200" b="1" dirty="0" smtClean="0"/>
              <a:t>      awareness </a:t>
            </a:r>
            <a:r>
              <a:rPr lang="en-ZA" sz="1200" b="1" dirty="0"/>
              <a:t>of new and leading </a:t>
            </a:r>
            <a:r>
              <a:rPr lang="en-ZA" sz="1200" b="1" dirty="0" smtClean="0"/>
              <a:t>practices</a:t>
            </a:r>
          </a:p>
          <a:p>
            <a:pPr>
              <a:buFontTx/>
              <a:buChar char="•"/>
            </a:pPr>
            <a:r>
              <a:rPr lang="en-ZA" sz="1200" b="1" dirty="0" smtClean="0"/>
              <a:t> Poor continuous      improvement process</a:t>
            </a:r>
          </a:p>
          <a:p>
            <a:pPr>
              <a:buFontTx/>
              <a:buChar char="•"/>
            </a:pPr>
            <a:r>
              <a:rPr lang="en-ZA" sz="1200" b="1" dirty="0" smtClean="0"/>
              <a:t> Capital constraints</a:t>
            </a:r>
          </a:p>
          <a:p>
            <a:pPr>
              <a:buFontTx/>
              <a:buChar char="•"/>
            </a:pPr>
            <a:r>
              <a:rPr lang="en-ZA" sz="1200" b="1" dirty="0" smtClean="0"/>
              <a:t> Reviews after incidents inadequate</a:t>
            </a:r>
            <a:endParaRPr lang="en-ZA" sz="1200" b="1" dirty="0"/>
          </a:p>
        </p:txBody>
      </p:sp>
      <p:cxnSp>
        <p:nvCxnSpPr>
          <p:cNvPr id="23" name="Straight Arrow Connector 41"/>
          <p:cNvCxnSpPr>
            <a:cxnSpLocks noChangeShapeType="1"/>
            <a:stCxn id="12" idx="0"/>
            <a:endCxn id="29" idx="5"/>
          </p:cNvCxnSpPr>
          <p:nvPr/>
        </p:nvCxnSpPr>
        <p:spPr bwMode="auto">
          <a:xfrm rot="16200000" flipV="1">
            <a:off x="5219006" y="2270225"/>
            <a:ext cx="943895" cy="494182"/>
          </a:xfrm>
          <a:prstGeom prst="straightConnector1">
            <a:avLst/>
          </a:prstGeom>
          <a:noFill/>
          <a:ln w="6350" algn="ctr">
            <a:solidFill>
              <a:schemeClr val="accent1"/>
            </a:solidFill>
            <a:miter lim="800000"/>
            <a:headEnd/>
            <a:tailEnd type="triangle" w="med" len="med"/>
          </a:ln>
        </p:spPr>
      </p:cxnSp>
      <p:cxnSp>
        <p:nvCxnSpPr>
          <p:cNvPr id="26" name="Straight Arrow Connector 41"/>
          <p:cNvCxnSpPr>
            <a:cxnSpLocks noChangeShapeType="1"/>
            <a:stCxn id="12" idx="3"/>
            <a:endCxn id="4" idx="2"/>
          </p:cNvCxnSpPr>
          <p:nvPr/>
        </p:nvCxnSpPr>
        <p:spPr bwMode="auto">
          <a:xfrm>
            <a:off x="6659563" y="3309938"/>
            <a:ext cx="1324852" cy="70691"/>
          </a:xfrm>
          <a:prstGeom prst="straightConnector1">
            <a:avLst/>
          </a:prstGeom>
          <a:noFill/>
          <a:ln w="6350" algn="ctr">
            <a:solidFill>
              <a:schemeClr val="accent1"/>
            </a:solidFill>
            <a:miter lim="800000"/>
            <a:headEnd/>
            <a:tailEnd type="triangle" w="med" len="med"/>
          </a:ln>
        </p:spPr>
      </p:cxnSp>
      <p:cxnSp>
        <p:nvCxnSpPr>
          <p:cNvPr id="30" name="Straight Arrow Connector 41"/>
          <p:cNvCxnSpPr>
            <a:cxnSpLocks noChangeShapeType="1"/>
            <a:stCxn id="12" idx="0"/>
            <a:endCxn id="21" idx="4"/>
          </p:cNvCxnSpPr>
          <p:nvPr/>
        </p:nvCxnSpPr>
        <p:spPr bwMode="auto">
          <a:xfrm rot="5400000" flipH="1" flipV="1">
            <a:off x="5804391" y="2180110"/>
            <a:ext cx="942807" cy="675501"/>
          </a:xfrm>
          <a:prstGeom prst="straightConnector1">
            <a:avLst/>
          </a:prstGeom>
          <a:noFill/>
          <a:ln w="6350" algn="ctr">
            <a:solidFill>
              <a:schemeClr val="accent1"/>
            </a:solidFill>
            <a:miter lim="800000"/>
            <a:headEnd/>
            <a:tailEnd type="triangle" w="med" len="med"/>
          </a:ln>
        </p:spPr>
      </p:cxnSp>
      <p:cxnSp>
        <p:nvCxnSpPr>
          <p:cNvPr id="34" name="Straight Arrow Connector 41"/>
          <p:cNvCxnSpPr>
            <a:cxnSpLocks noChangeShapeType="1"/>
            <a:stCxn id="12" idx="3"/>
            <a:endCxn id="16" idx="3"/>
          </p:cNvCxnSpPr>
          <p:nvPr/>
        </p:nvCxnSpPr>
        <p:spPr bwMode="auto">
          <a:xfrm flipV="1">
            <a:off x="6659563" y="2554131"/>
            <a:ext cx="1044664" cy="755807"/>
          </a:xfrm>
          <a:prstGeom prst="straightConnector1">
            <a:avLst/>
          </a:prstGeom>
          <a:noFill/>
          <a:ln w="6350" algn="ctr">
            <a:solidFill>
              <a:schemeClr val="accent1"/>
            </a:solidFill>
            <a:miter lim="800000"/>
            <a:headEnd/>
            <a:tailEnd type="triangle" w="med" len="med"/>
          </a:ln>
        </p:spPr>
      </p:cxnSp>
      <p:cxnSp>
        <p:nvCxnSpPr>
          <p:cNvPr id="37" name="Straight Arrow Connector 41"/>
          <p:cNvCxnSpPr>
            <a:cxnSpLocks noChangeShapeType="1"/>
            <a:stCxn id="12" idx="1"/>
          </p:cNvCxnSpPr>
          <p:nvPr/>
        </p:nvCxnSpPr>
        <p:spPr bwMode="auto">
          <a:xfrm rot="10800000">
            <a:off x="3639103" y="2614840"/>
            <a:ext cx="1577423" cy="695098"/>
          </a:xfrm>
          <a:prstGeom prst="straightConnector1">
            <a:avLst/>
          </a:prstGeom>
          <a:noFill/>
          <a:ln w="6350" algn="ctr">
            <a:solidFill>
              <a:schemeClr val="accent1"/>
            </a:solidFill>
            <a:miter lim="800000"/>
            <a:headEnd/>
            <a:tailEnd type="triangle" w="med" len="med"/>
          </a:ln>
        </p:spPr>
      </p:cxnSp>
      <p:cxnSp>
        <p:nvCxnSpPr>
          <p:cNvPr id="40" name="Straight Arrow Connector 41"/>
          <p:cNvCxnSpPr>
            <a:cxnSpLocks noChangeShapeType="1"/>
            <a:stCxn id="12" idx="1"/>
            <a:endCxn id="22" idx="6"/>
          </p:cNvCxnSpPr>
          <p:nvPr/>
        </p:nvCxnSpPr>
        <p:spPr bwMode="auto">
          <a:xfrm rot="10800000" flipV="1">
            <a:off x="4384769" y="3309937"/>
            <a:ext cx="831756" cy="354993"/>
          </a:xfrm>
          <a:prstGeom prst="straightConnector1">
            <a:avLst/>
          </a:prstGeom>
          <a:noFill/>
          <a:ln w="6350" algn="ctr">
            <a:solidFill>
              <a:schemeClr val="accent1"/>
            </a:solidFill>
            <a:miter lim="800000"/>
            <a:headEnd/>
            <a:tailEnd type="triangle" w="med" len="med"/>
          </a:ln>
        </p:spPr>
      </p:cxnSp>
      <p:cxnSp>
        <p:nvCxnSpPr>
          <p:cNvPr id="43" name="Straight Arrow Connector 41"/>
          <p:cNvCxnSpPr>
            <a:cxnSpLocks noChangeShapeType="1"/>
            <a:stCxn id="12" idx="2"/>
            <a:endCxn id="2" idx="1"/>
          </p:cNvCxnSpPr>
          <p:nvPr/>
        </p:nvCxnSpPr>
        <p:spPr bwMode="auto">
          <a:xfrm rot="16200000" flipH="1">
            <a:off x="6347936" y="3220721"/>
            <a:ext cx="558677" cy="1378460"/>
          </a:xfrm>
          <a:prstGeom prst="straightConnector1">
            <a:avLst/>
          </a:prstGeom>
          <a:noFill/>
          <a:ln w="6350" algn="ctr">
            <a:solidFill>
              <a:schemeClr val="accent1"/>
            </a:solidFill>
            <a:miter lim="800000"/>
            <a:headEnd/>
            <a:tailEnd type="triangle" w="med" len="med"/>
          </a:ln>
        </p:spPr>
      </p:cxnSp>
      <p:cxnSp>
        <p:nvCxnSpPr>
          <p:cNvPr id="46" name="Straight Arrow Connector 41"/>
          <p:cNvCxnSpPr>
            <a:cxnSpLocks noChangeShapeType="1"/>
            <a:stCxn id="12" idx="2"/>
            <a:endCxn id="19" idx="0"/>
          </p:cNvCxnSpPr>
          <p:nvPr/>
        </p:nvCxnSpPr>
        <p:spPr bwMode="auto">
          <a:xfrm rot="5400000">
            <a:off x="4923860" y="3883067"/>
            <a:ext cx="1266639" cy="761730"/>
          </a:xfrm>
          <a:prstGeom prst="straightConnector1">
            <a:avLst/>
          </a:prstGeom>
          <a:noFill/>
          <a:ln w="6350" algn="ctr">
            <a:solidFill>
              <a:schemeClr val="accent1"/>
            </a:solidFill>
            <a:miter lim="800000"/>
            <a:headEnd/>
            <a:tailEnd type="triangle" w="med" len="med"/>
          </a:ln>
        </p:spPr>
      </p:cxnSp>
      <p:cxnSp>
        <p:nvCxnSpPr>
          <p:cNvPr id="49" name="Straight Arrow Connector 41"/>
          <p:cNvCxnSpPr>
            <a:cxnSpLocks noChangeShapeType="1"/>
            <a:stCxn id="12" idx="2"/>
            <a:endCxn id="3" idx="7"/>
          </p:cNvCxnSpPr>
          <p:nvPr/>
        </p:nvCxnSpPr>
        <p:spPr bwMode="auto">
          <a:xfrm rot="5400000">
            <a:off x="4323987" y="3186012"/>
            <a:ext cx="1169457" cy="2058659"/>
          </a:xfrm>
          <a:prstGeom prst="straightConnector1">
            <a:avLst/>
          </a:prstGeom>
          <a:noFill/>
          <a:ln w="6350" algn="ctr">
            <a:solidFill>
              <a:schemeClr val="accent1"/>
            </a:solidFill>
            <a:miter lim="800000"/>
            <a:headEnd/>
            <a:tailEnd type="triangle" w="med" len="med"/>
          </a:ln>
        </p:spPr>
      </p:cxnSp>
      <p:sp>
        <p:nvSpPr>
          <p:cNvPr id="62" name="TextBox 61"/>
          <p:cNvSpPr txBox="1"/>
          <p:nvPr/>
        </p:nvSpPr>
        <p:spPr>
          <a:xfrm>
            <a:off x="0" y="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Level two: Sources of Equipment Operation Hazards</a:t>
            </a:r>
            <a:endParaRPr lang="en-US" sz="3600" b="1" dirty="0"/>
          </a:p>
        </p:txBody>
      </p:sp>
      <p:sp>
        <p:nvSpPr>
          <p:cNvPr id="65" name="Rectangle 64"/>
          <p:cNvSpPr/>
          <p:nvPr/>
        </p:nvSpPr>
        <p:spPr>
          <a:xfrm>
            <a:off x="8046720" y="441064"/>
            <a:ext cx="47441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Level three: </a:t>
            </a:r>
          </a:p>
          <a:p>
            <a:pPr algn="ctr"/>
            <a:r>
              <a:rPr lang="en-US" b="1" dirty="0" smtClean="0"/>
              <a:t>Causes of Equipment </a:t>
            </a:r>
          </a:p>
          <a:p>
            <a:pPr algn="ctr"/>
            <a:r>
              <a:rPr lang="en-US" b="1" dirty="0" smtClean="0"/>
              <a:t>Operation Hazards</a:t>
            </a:r>
            <a:endParaRPr lang="en-US" b="1" dirty="0"/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6105208" y="5017379"/>
            <a:ext cx="1803400" cy="788987"/>
          </a:xfrm>
          <a:prstGeom prst="ellipse">
            <a:avLst/>
          </a:prstGeom>
          <a:solidFill>
            <a:srgbClr val="FFFF00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ZA" sz="1200" b="1" dirty="0" smtClean="0">
                <a:latin typeface="Calibri" pitchFamily="34" charset="0"/>
              </a:rPr>
              <a:t>Insufficient Recovery Standards and equipment</a:t>
            </a:r>
            <a:endParaRPr lang="en-ZA" sz="12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9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9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9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9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9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9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9" grpId="0" animBg="1"/>
      <p:bldP spid="21" grpId="0" animBg="1"/>
      <p:bldP spid="22" grpId="0" animBg="1"/>
      <p:bldP spid="29" grpId="0" animBg="1"/>
      <p:bldP spid="31" grpId="0" animBg="1"/>
      <p:bldP spid="2" grpId="0" animBg="1"/>
      <p:bldP spid="16" grpId="0" animBg="1"/>
      <p:bldP spid="3" grpId="0" animBg="1"/>
      <p:bldP spid="19511" grpId="0"/>
      <p:bldP spid="19512" grpId="0"/>
      <p:bldP spid="19513" grpId="0"/>
      <p:bldP spid="19514" grpId="0"/>
      <p:bldP spid="19515" grpId="0"/>
      <p:bldP spid="19516" grpId="0"/>
      <p:bldP spid="19517" grpId="0"/>
      <p:bldP spid="19518" grpId="0"/>
      <p:bldP spid="4" grpId="0" animBg="1"/>
      <p:bldP spid="19520" grpId="0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4275231" y="3016157"/>
            <a:ext cx="1443038" cy="64135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ZA" sz="1600" b="1" dirty="0" smtClean="0">
                <a:solidFill>
                  <a:srgbClr val="FFFFFF"/>
                </a:solidFill>
              </a:rPr>
              <a:t>Information</a:t>
            </a:r>
            <a:endParaRPr lang="en-ZA" sz="1600" b="1" dirty="0">
              <a:solidFill>
                <a:srgbClr val="FFFFFF"/>
              </a:solidFill>
            </a:endParaRP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5497346" y="1455252"/>
            <a:ext cx="1425575" cy="77946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ZA" sz="1200" b="1" dirty="0">
                <a:latin typeface="Calibri" pitchFamily="34" charset="0"/>
              </a:rPr>
              <a:t>Poor </a:t>
            </a:r>
            <a:r>
              <a:rPr lang="en-ZA" sz="1200" b="1" dirty="0" smtClean="0">
                <a:latin typeface="Calibri" pitchFamily="34" charset="0"/>
              </a:rPr>
              <a:t>spotter</a:t>
            </a:r>
            <a:endParaRPr lang="en-ZA" sz="1200" b="1" dirty="0">
              <a:solidFill>
                <a:srgbClr val="FFFFFF"/>
              </a:solidFill>
              <a:latin typeface="Calibri" pitchFamily="34" charset="0"/>
            </a:endParaRPr>
          </a:p>
          <a:p>
            <a:pPr algn="ctr"/>
            <a:r>
              <a:rPr lang="en-ZA" sz="1200" b="1" dirty="0" smtClean="0">
                <a:latin typeface="Calibri" pitchFamily="34" charset="0"/>
              </a:rPr>
              <a:t>signals</a:t>
            </a: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2244632" y="4573102"/>
            <a:ext cx="1965325" cy="103981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ZA" sz="1200" b="1" dirty="0" smtClean="0">
                <a:latin typeface="Calibri" pitchFamily="34" charset="0"/>
              </a:rPr>
              <a:t>Lack off/late incident information</a:t>
            </a:r>
            <a:endParaRPr lang="en-ZA" sz="1200" b="1" dirty="0">
              <a:latin typeface="Calibri" pitchFamily="34" charset="0"/>
            </a:endParaRPr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2549562" y="1365473"/>
            <a:ext cx="1729685" cy="95408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ZA" sz="1200" b="1" dirty="0" smtClean="0">
                <a:latin typeface="Calibri" pitchFamily="34" charset="0"/>
              </a:rPr>
              <a:t>Inadequate/no operator </a:t>
            </a:r>
          </a:p>
          <a:p>
            <a:pPr algn="ctr"/>
            <a:r>
              <a:rPr lang="en-ZA" sz="1200" b="1" dirty="0" smtClean="0">
                <a:latin typeface="Calibri" pitchFamily="34" charset="0"/>
              </a:rPr>
              <a:t>communication</a:t>
            </a:r>
          </a:p>
          <a:p>
            <a:pPr algn="ctr"/>
            <a:r>
              <a:rPr lang="en-ZA" sz="1200" b="1" dirty="0" smtClean="0">
                <a:latin typeface="Calibri" pitchFamily="34" charset="0"/>
              </a:rPr>
              <a:t>systems</a:t>
            </a:r>
            <a:endParaRPr lang="en-ZA" sz="1200" b="1" dirty="0">
              <a:latin typeface="Calibri" pitchFamily="34" charset="0"/>
            </a:endParaRPr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1409495" y="2913174"/>
            <a:ext cx="1535411" cy="85725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ZA" sz="1200" b="1" dirty="0">
                <a:latin typeface="Calibri" pitchFamily="34" charset="0"/>
              </a:rPr>
              <a:t>Lack </a:t>
            </a:r>
            <a:r>
              <a:rPr lang="en-ZA" sz="1200" b="1" dirty="0" smtClean="0">
                <a:latin typeface="Calibri" pitchFamily="34" charset="0"/>
              </a:rPr>
              <a:t>of/late ground stability information</a:t>
            </a:r>
            <a:endParaRPr lang="en-ZA" sz="1200" b="1" dirty="0">
              <a:latin typeface="Calibri" pitchFamily="34" charset="0"/>
            </a:endParaRP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6567730" y="3001384"/>
            <a:ext cx="1700213" cy="98841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ZA" sz="1200" b="1" dirty="0" smtClean="0">
                <a:latin typeface="Calibri" pitchFamily="34" charset="0"/>
              </a:rPr>
              <a:t>Failure of GPS systems</a:t>
            </a:r>
            <a:endParaRPr lang="en-ZA" sz="1200" b="1" dirty="0">
              <a:latin typeface="Calibri" pitchFamily="34" charset="0"/>
            </a:endParaRPr>
          </a:p>
        </p:txBody>
      </p:sp>
      <p:sp>
        <p:nvSpPr>
          <p:cNvPr id="3" name="Oval 18"/>
          <p:cNvSpPr>
            <a:spLocks noChangeArrowheads="1"/>
          </p:cNvSpPr>
          <p:nvPr/>
        </p:nvSpPr>
        <p:spPr bwMode="auto">
          <a:xfrm>
            <a:off x="5223137" y="4724868"/>
            <a:ext cx="2327194" cy="1218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ZA" sz="1200" b="1" dirty="0" smtClean="0">
                <a:latin typeface="Calibri" pitchFamily="34" charset="0"/>
              </a:rPr>
              <a:t>Late/incomplete </a:t>
            </a:r>
            <a:r>
              <a:rPr lang="en-ZA" sz="1200" b="1" dirty="0">
                <a:latin typeface="Calibri" pitchFamily="34" charset="0"/>
              </a:rPr>
              <a:t>roads-surface and gradient </a:t>
            </a:r>
            <a:r>
              <a:rPr lang="en-ZA" sz="1200" b="1" dirty="0" smtClean="0">
                <a:latin typeface="Calibri" pitchFamily="34" charset="0"/>
              </a:rPr>
              <a:t>condition information</a:t>
            </a:r>
            <a:endParaRPr lang="en-ZA" sz="1200" b="1" dirty="0">
              <a:latin typeface="Calibri" pitchFamily="34" charset="0"/>
            </a:endParaRPr>
          </a:p>
        </p:txBody>
      </p:sp>
      <p:cxnSp>
        <p:nvCxnSpPr>
          <p:cNvPr id="40" name="Straight Arrow Connector 41"/>
          <p:cNvCxnSpPr>
            <a:cxnSpLocks noChangeShapeType="1"/>
            <a:stCxn id="29" idx="4"/>
            <a:endCxn id="12" idx="0"/>
          </p:cNvCxnSpPr>
          <p:nvPr/>
        </p:nvCxnSpPr>
        <p:spPr bwMode="auto">
          <a:xfrm rot="16200000" flipH="1">
            <a:off x="3857279" y="1876686"/>
            <a:ext cx="696596" cy="1582345"/>
          </a:xfrm>
          <a:prstGeom prst="straightConnector1">
            <a:avLst/>
          </a:prstGeom>
          <a:noFill/>
          <a:ln w="6350" algn="ctr">
            <a:solidFill>
              <a:schemeClr val="accent1"/>
            </a:solidFill>
            <a:miter lim="800000"/>
            <a:headEnd/>
            <a:tailEnd type="triangle" w="med" len="med"/>
          </a:ln>
        </p:spPr>
      </p:cxnSp>
      <p:sp>
        <p:nvSpPr>
          <p:cNvPr id="62" name="TextBox 61"/>
          <p:cNvSpPr txBox="1"/>
          <p:nvPr/>
        </p:nvSpPr>
        <p:spPr>
          <a:xfrm>
            <a:off x="451821" y="161365"/>
            <a:ext cx="1138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  </a:t>
            </a:r>
            <a:r>
              <a:rPr lang="en-US" sz="3600" b="1" dirty="0" smtClean="0"/>
              <a:t>Level two: Sources of Information Hazards</a:t>
            </a:r>
            <a:endParaRPr lang="en-US" sz="3600" b="1" dirty="0"/>
          </a:p>
        </p:txBody>
      </p:sp>
      <p:sp>
        <p:nvSpPr>
          <p:cNvPr id="65" name="Rectangle 64"/>
          <p:cNvSpPr/>
          <p:nvPr/>
        </p:nvSpPr>
        <p:spPr>
          <a:xfrm>
            <a:off x="7981405" y="1081144"/>
            <a:ext cx="4744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Level three: </a:t>
            </a:r>
          </a:p>
          <a:p>
            <a:pPr algn="ctr"/>
            <a:r>
              <a:rPr lang="en-US" b="1" dirty="0" smtClean="0"/>
              <a:t>Causes of Information Hazards</a:t>
            </a:r>
            <a:endParaRPr lang="en-US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9897035" y="20574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53" name="Straight Arrow Connector 41"/>
          <p:cNvCxnSpPr>
            <a:cxnSpLocks noChangeShapeType="1"/>
            <a:stCxn id="21" idx="4"/>
            <a:endCxn id="12" idx="0"/>
          </p:cNvCxnSpPr>
          <p:nvPr/>
        </p:nvCxnSpPr>
        <p:spPr bwMode="auto">
          <a:xfrm rot="5400000">
            <a:off x="5212721" y="2018743"/>
            <a:ext cx="781443" cy="1213384"/>
          </a:xfrm>
          <a:prstGeom prst="straightConnector1">
            <a:avLst/>
          </a:prstGeom>
          <a:noFill/>
          <a:ln w="6350" algn="ctr">
            <a:solidFill>
              <a:schemeClr val="accent1"/>
            </a:solidFill>
            <a:miter lim="800000"/>
            <a:headEnd/>
            <a:tailEnd type="triangle" w="med" len="med"/>
          </a:ln>
        </p:spPr>
      </p:cxnSp>
      <p:cxnSp>
        <p:nvCxnSpPr>
          <p:cNvPr id="56" name="Straight Arrow Connector 41"/>
          <p:cNvCxnSpPr>
            <a:cxnSpLocks noChangeShapeType="1"/>
            <a:stCxn id="31" idx="6"/>
            <a:endCxn id="12" idx="1"/>
          </p:cNvCxnSpPr>
          <p:nvPr/>
        </p:nvCxnSpPr>
        <p:spPr bwMode="auto">
          <a:xfrm flipV="1">
            <a:off x="2944906" y="3336832"/>
            <a:ext cx="1330325" cy="4967"/>
          </a:xfrm>
          <a:prstGeom prst="straightConnector1">
            <a:avLst/>
          </a:prstGeom>
          <a:noFill/>
          <a:ln w="6350" algn="ctr">
            <a:solidFill>
              <a:schemeClr val="accent1"/>
            </a:solidFill>
            <a:miter lim="800000"/>
            <a:headEnd/>
            <a:tailEnd type="triangle" w="med" len="med"/>
          </a:ln>
        </p:spPr>
      </p:cxnSp>
      <p:cxnSp>
        <p:nvCxnSpPr>
          <p:cNvPr id="59" name="Straight Arrow Connector 41"/>
          <p:cNvCxnSpPr>
            <a:cxnSpLocks noChangeShapeType="1"/>
            <a:stCxn id="22" idx="0"/>
            <a:endCxn id="12" idx="2"/>
          </p:cNvCxnSpPr>
          <p:nvPr/>
        </p:nvCxnSpPr>
        <p:spPr bwMode="auto">
          <a:xfrm rot="5400000" flipH="1" flipV="1">
            <a:off x="3654225" y="3230578"/>
            <a:ext cx="915595" cy="1769455"/>
          </a:xfrm>
          <a:prstGeom prst="straightConnector1">
            <a:avLst/>
          </a:prstGeom>
          <a:noFill/>
          <a:ln w="6350" algn="ctr">
            <a:solidFill>
              <a:schemeClr val="accent1"/>
            </a:solidFill>
            <a:miter lim="800000"/>
            <a:headEnd/>
            <a:tailEnd type="triangle" w="med" len="med"/>
          </a:ln>
        </p:spPr>
      </p:cxnSp>
      <p:cxnSp>
        <p:nvCxnSpPr>
          <p:cNvPr id="63" name="Straight Arrow Connector 41"/>
          <p:cNvCxnSpPr>
            <a:cxnSpLocks noChangeShapeType="1"/>
            <a:stCxn id="3" idx="0"/>
            <a:endCxn id="12" idx="2"/>
          </p:cNvCxnSpPr>
          <p:nvPr/>
        </p:nvCxnSpPr>
        <p:spPr bwMode="auto">
          <a:xfrm rot="16200000" flipV="1">
            <a:off x="5158062" y="3496196"/>
            <a:ext cx="1067361" cy="1389984"/>
          </a:xfrm>
          <a:prstGeom prst="straightConnector1">
            <a:avLst/>
          </a:prstGeom>
          <a:noFill/>
          <a:ln w="6350" algn="ctr">
            <a:solidFill>
              <a:schemeClr val="accent1"/>
            </a:solidFill>
            <a:miter lim="800000"/>
            <a:headEnd/>
            <a:tailEnd type="triangle" w="med" len="med"/>
          </a:ln>
        </p:spPr>
      </p:cxnSp>
      <p:cxnSp>
        <p:nvCxnSpPr>
          <p:cNvPr id="67" name="Straight Arrow Connector 41"/>
          <p:cNvCxnSpPr>
            <a:cxnSpLocks noChangeShapeType="1"/>
            <a:stCxn id="16" idx="2"/>
            <a:endCxn id="12" idx="3"/>
          </p:cNvCxnSpPr>
          <p:nvPr/>
        </p:nvCxnSpPr>
        <p:spPr bwMode="auto">
          <a:xfrm rot="10800000">
            <a:off x="5718270" y="3336832"/>
            <a:ext cx="849461" cy="158760"/>
          </a:xfrm>
          <a:prstGeom prst="straightConnector1">
            <a:avLst/>
          </a:prstGeom>
          <a:noFill/>
          <a:ln w="6350" algn="ctr">
            <a:solidFill>
              <a:schemeClr val="accent1"/>
            </a:solidFill>
            <a:miter lim="800000"/>
            <a:headEnd/>
            <a:tailEnd type="triangle" w="med" len="med"/>
          </a:ln>
        </p:spPr>
      </p:cxnSp>
      <p:sp>
        <p:nvSpPr>
          <p:cNvPr id="70" name="TextBox 69"/>
          <p:cNvSpPr txBox="1"/>
          <p:nvPr/>
        </p:nvSpPr>
        <p:spPr>
          <a:xfrm>
            <a:off x="9562011" y="2286000"/>
            <a:ext cx="18418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200" b="1" dirty="0" smtClean="0"/>
              <a:t> Information or the lack thereof is not generally viewed as a source of hazards</a:t>
            </a:r>
          </a:p>
          <a:p>
            <a:pPr>
              <a:buFont typeface="Arial" pitchFamily="34" charset="0"/>
              <a:buChar char="•"/>
            </a:pPr>
            <a:r>
              <a:rPr lang="en-US" sz="1200" b="1" dirty="0" smtClean="0"/>
              <a:t> Risk of no/poor information not formally assessed</a:t>
            </a:r>
            <a:endParaRPr lang="en-US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4086972" y="3029604"/>
            <a:ext cx="1443038" cy="64135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ZA" sz="1600" b="1" dirty="0" smtClean="0">
                <a:solidFill>
                  <a:srgbClr val="FFFFFF"/>
                </a:solidFill>
              </a:rPr>
              <a:t>Environment</a:t>
            </a:r>
            <a:endParaRPr lang="en-ZA" sz="1600" b="1" dirty="0">
              <a:solidFill>
                <a:srgbClr val="FFFFFF"/>
              </a:solidFill>
            </a:endParaRP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5403216" y="1482146"/>
            <a:ext cx="1425575" cy="77946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ZA" sz="1200" b="1" dirty="0" smtClean="0">
                <a:latin typeface="Calibri" pitchFamily="34" charset="0"/>
              </a:rPr>
              <a:t>Fall of Ground</a:t>
            </a: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1370574" y="3860408"/>
            <a:ext cx="1965325" cy="103981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ZA" sz="1200" b="1" dirty="0">
              <a:latin typeface="Calibri" pitchFamily="34" charset="0"/>
            </a:endParaRPr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3195020" y="1325132"/>
            <a:ext cx="1729685" cy="95408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ZA" sz="1200" b="1" dirty="0" smtClean="0">
                <a:latin typeface="Calibri" pitchFamily="34" charset="0"/>
              </a:rPr>
              <a:t>Sudden Flooding</a:t>
            </a:r>
            <a:endParaRPr lang="en-ZA" sz="1200" b="1" dirty="0">
              <a:latin typeface="Calibri" pitchFamily="34" charset="0"/>
            </a:endParaRPr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1154000" y="2052562"/>
            <a:ext cx="1535411" cy="85725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ZA" sz="1200" b="1" dirty="0" smtClean="0">
                <a:latin typeface="Calibri" pitchFamily="34" charset="0"/>
              </a:rPr>
              <a:t>Lightning</a:t>
            </a:r>
            <a:endParaRPr lang="en-ZA" sz="1200" b="1" dirty="0">
              <a:latin typeface="Calibri" pitchFamily="34" charset="0"/>
            </a:endParaRP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6567730" y="2732442"/>
            <a:ext cx="1700213" cy="98841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ZA" sz="1200" b="1" dirty="0" smtClean="0">
                <a:latin typeface="Calibri" pitchFamily="34" charset="0"/>
              </a:rPr>
              <a:t>Dust </a:t>
            </a:r>
            <a:endParaRPr lang="en-ZA" sz="1200" b="1" dirty="0">
              <a:latin typeface="Calibri" pitchFamily="34" charset="0"/>
            </a:endParaRPr>
          </a:p>
        </p:txBody>
      </p:sp>
      <p:sp>
        <p:nvSpPr>
          <p:cNvPr id="3" name="Oval 18"/>
          <p:cNvSpPr>
            <a:spLocks noChangeArrowheads="1"/>
          </p:cNvSpPr>
          <p:nvPr/>
        </p:nvSpPr>
        <p:spPr bwMode="auto">
          <a:xfrm>
            <a:off x="4501516" y="4245383"/>
            <a:ext cx="1803400" cy="98475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ZA" sz="1200" b="1" dirty="0" smtClean="0">
                <a:latin typeface="Calibri" pitchFamily="34" charset="0"/>
              </a:rPr>
              <a:t>Rain</a:t>
            </a:r>
            <a:endParaRPr lang="en-ZA" sz="1200" b="1" dirty="0">
              <a:latin typeface="Calibri" pitchFamily="34" charset="0"/>
            </a:endParaRPr>
          </a:p>
        </p:txBody>
      </p:sp>
      <p:cxnSp>
        <p:nvCxnSpPr>
          <p:cNvPr id="23" name="Straight Arrow Connector 41"/>
          <p:cNvCxnSpPr>
            <a:cxnSpLocks noChangeShapeType="1"/>
            <a:stCxn id="12" idx="0"/>
            <a:endCxn id="29" idx="4"/>
          </p:cNvCxnSpPr>
          <p:nvPr/>
        </p:nvCxnSpPr>
        <p:spPr bwMode="auto">
          <a:xfrm rot="16200000" flipV="1">
            <a:off x="4058985" y="2280098"/>
            <a:ext cx="750384" cy="748628"/>
          </a:xfrm>
          <a:prstGeom prst="straightConnector1">
            <a:avLst/>
          </a:prstGeom>
          <a:noFill/>
          <a:ln w="6350" algn="ctr">
            <a:solidFill>
              <a:schemeClr val="accent1"/>
            </a:solidFill>
            <a:miter lim="800000"/>
            <a:headEnd/>
            <a:tailEnd type="triangle" w="med" len="med"/>
          </a:ln>
        </p:spPr>
      </p:cxnSp>
      <p:cxnSp>
        <p:nvCxnSpPr>
          <p:cNvPr id="30" name="Straight Arrow Connector 41"/>
          <p:cNvCxnSpPr>
            <a:cxnSpLocks noChangeShapeType="1"/>
            <a:stCxn id="12" idx="0"/>
            <a:endCxn id="21" idx="4"/>
          </p:cNvCxnSpPr>
          <p:nvPr/>
        </p:nvCxnSpPr>
        <p:spPr bwMode="auto">
          <a:xfrm rot="5400000" flipH="1" flipV="1">
            <a:off x="5078249" y="1991850"/>
            <a:ext cx="767996" cy="1307513"/>
          </a:xfrm>
          <a:prstGeom prst="straightConnector1">
            <a:avLst/>
          </a:prstGeom>
          <a:noFill/>
          <a:ln w="6350" algn="ctr">
            <a:solidFill>
              <a:schemeClr val="accent1"/>
            </a:solidFill>
            <a:miter lim="800000"/>
            <a:headEnd/>
            <a:tailEnd type="triangle" w="med" len="med"/>
          </a:ln>
        </p:spPr>
      </p:cxnSp>
      <p:cxnSp>
        <p:nvCxnSpPr>
          <p:cNvPr id="34" name="Straight Arrow Connector 41"/>
          <p:cNvCxnSpPr>
            <a:cxnSpLocks noChangeShapeType="1"/>
            <a:stCxn id="12" idx="3"/>
            <a:endCxn id="16" idx="2"/>
          </p:cNvCxnSpPr>
          <p:nvPr/>
        </p:nvCxnSpPr>
        <p:spPr bwMode="auto">
          <a:xfrm flipV="1">
            <a:off x="5530010" y="3226650"/>
            <a:ext cx="1037720" cy="123629"/>
          </a:xfrm>
          <a:prstGeom prst="straightConnector1">
            <a:avLst/>
          </a:prstGeom>
          <a:noFill/>
          <a:ln w="6350" algn="ctr">
            <a:solidFill>
              <a:schemeClr val="accent1"/>
            </a:solidFill>
            <a:miter lim="800000"/>
            <a:headEnd/>
            <a:tailEnd type="triangle" w="med" len="med"/>
          </a:ln>
        </p:spPr>
      </p:cxnSp>
      <p:cxnSp>
        <p:nvCxnSpPr>
          <p:cNvPr id="37" name="Straight Arrow Connector 41"/>
          <p:cNvCxnSpPr>
            <a:cxnSpLocks noChangeShapeType="1"/>
            <a:stCxn id="12" idx="1"/>
            <a:endCxn id="31" idx="6"/>
          </p:cNvCxnSpPr>
          <p:nvPr/>
        </p:nvCxnSpPr>
        <p:spPr bwMode="auto">
          <a:xfrm rot="10800000">
            <a:off x="2689412" y="2481187"/>
            <a:ext cx="1397561" cy="869092"/>
          </a:xfrm>
          <a:prstGeom prst="straightConnector1">
            <a:avLst/>
          </a:prstGeom>
          <a:noFill/>
          <a:ln w="6350" algn="ctr">
            <a:solidFill>
              <a:schemeClr val="accent1"/>
            </a:solidFill>
            <a:miter lim="800000"/>
            <a:headEnd/>
            <a:tailEnd type="triangle" w="med" len="med"/>
          </a:ln>
        </p:spPr>
      </p:cxnSp>
      <p:cxnSp>
        <p:nvCxnSpPr>
          <p:cNvPr id="40" name="Straight Arrow Connector 41"/>
          <p:cNvCxnSpPr>
            <a:cxnSpLocks noChangeShapeType="1"/>
            <a:endCxn id="22" idx="0"/>
          </p:cNvCxnSpPr>
          <p:nvPr/>
        </p:nvCxnSpPr>
        <p:spPr bwMode="auto">
          <a:xfrm rot="10800000" flipV="1">
            <a:off x="2353238" y="3323384"/>
            <a:ext cx="1706841" cy="537024"/>
          </a:xfrm>
          <a:prstGeom prst="straightConnector1">
            <a:avLst/>
          </a:prstGeom>
          <a:noFill/>
          <a:ln w="6350" algn="ctr">
            <a:solidFill>
              <a:schemeClr val="accent1"/>
            </a:solidFill>
            <a:miter lim="800000"/>
            <a:headEnd/>
            <a:tailEnd type="triangle" w="med" len="med"/>
          </a:ln>
        </p:spPr>
      </p:cxnSp>
      <p:cxnSp>
        <p:nvCxnSpPr>
          <p:cNvPr id="49" name="Straight Arrow Connector 41"/>
          <p:cNvCxnSpPr>
            <a:cxnSpLocks noChangeShapeType="1"/>
            <a:stCxn id="12" idx="2"/>
            <a:endCxn id="3" idx="0"/>
          </p:cNvCxnSpPr>
          <p:nvPr/>
        </p:nvCxnSpPr>
        <p:spPr bwMode="auto">
          <a:xfrm>
            <a:off x="4808491" y="3670954"/>
            <a:ext cx="594725" cy="574429"/>
          </a:xfrm>
          <a:prstGeom prst="straightConnector1">
            <a:avLst/>
          </a:prstGeom>
          <a:noFill/>
          <a:ln w="6350" algn="ctr">
            <a:solidFill>
              <a:schemeClr val="accent1"/>
            </a:solidFill>
            <a:miter lim="800000"/>
            <a:headEnd/>
            <a:tailEnd type="triangle" w="med" len="med"/>
          </a:ln>
        </p:spPr>
      </p:cxnSp>
      <p:sp>
        <p:nvSpPr>
          <p:cNvPr id="62" name="TextBox 61"/>
          <p:cNvSpPr txBox="1"/>
          <p:nvPr/>
        </p:nvSpPr>
        <p:spPr>
          <a:xfrm>
            <a:off x="404950" y="305056"/>
            <a:ext cx="11364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  </a:t>
            </a:r>
            <a:r>
              <a:rPr lang="en-US" sz="3600" b="1" dirty="0" smtClean="0"/>
              <a:t>Level two: Sources of Environmental Hazards</a:t>
            </a:r>
            <a:endParaRPr lang="en-US" sz="3600" b="1" dirty="0"/>
          </a:p>
        </p:txBody>
      </p:sp>
      <p:sp>
        <p:nvSpPr>
          <p:cNvPr id="65" name="Rectangle 64"/>
          <p:cNvSpPr/>
          <p:nvPr/>
        </p:nvSpPr>
        <p:spPr>
          <a:xfrm>
            <a:off x="7929154" y="1277087"/>
            <a:ext cx="47441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Level three: </a:t>
            </a:r>
          </a:p>
          <a:p>
            <a:pPr algn="ctr"/>
            <a:r>
              <a:rPr lang="en-US" b="1" dirty="0" smtClean="0"/>
              <a:t>Causes of Environmental</a:t>
            </a:r>
          </a:p>
          <a:p>
            <a:pPr algn="ctr"/>
            <a:r>
              <a:rPr lang="en-US" b="1" dirty="0" smtClean="0"/>
              <a:t> Hazards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1086</TotalTime>
  <Words>913</Words>
  <Application>Microsoft Office PowerPoint</Application>
  <PresentationFormat>Widescreen</PresentationFormat>
  <Paragraphs>241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Trackless Mobile Mining Machinery Operation</vt:lpstr>
      <vt:lpstr>Open Cast/Pit MOSH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Trackless mining mobile machinery</dc:title>
  <dc:creator>Harold Storbeck</dc:creator>
  <cp:lastModifiedBy>kblomerus</cp:lastModifiedBy>
  <cp:revision>118</cp:revision>
  <dcterms:created xsi:type="dcterms:W3CDTF">2014-05-19T12:03:16Z</dcterms:created>
  <dcterms:modified xsi:type="dcterms:W3CDTF">2015-06-05T14:27:51Z</dcterms:modified>
</cp:coreProperties>
</file>