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blomerus\Documents\TMM%20accidents%202008-2013%20K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blomerus\Documents\TMM%20accidents%202008-2013%20KB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lang="en-ZA"/>
                </a:pPr>
                <a:endParaRPr lang="en-US"/>
              </a:p>
            </c:txPr>
            <c:showVal val="1"/>
            <c:showLeaderLines val="1"/>
          </c:dLbls>
          <c:cat>
            <c:strRef>
              <c:f>Fatalities!$C$46:$C$49</c:f>
              <c:strCache>
                <c:ptCount val="4"/>
                <c:pt idx="0">
                  <c:v>Forklift</c:v>
                </c:pt>
                <c:pt idx="1">
                  <c:v>Front end Loader</c:v>
                </c:pt>
                <c:pt idx="2">
                  <c:v>Hauler/dump truck</c:v>
                </c:pt>
                <c:pt idx="3">
                  <c:v>Other</c:v>
                </c:pt>
              </c:strCache>
            </c:strRef>
          </c:cat>
          <c:val>
            <c:numRef>
              <c:f>Fatalities!$D$46:$D$49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13</c:v>
                </c:pt>
                <c:pt idx="3">
                  <c:v>15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lang="en-ZA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1"/>
          <c:order val="0"/>
          <c:cat>
            <c:strRef>
              <c:f>Fatalities!$C$41:$C$42</c:f>
              <c:strCache>
                <c:ptCount val="2"/>
                <c:pt idx="0">
                  <c:v>Low speed</c:v>
                </c:pt>
                <c:pt idx="1">
                  <c:v>High speed</c:v>
                </c:pt>
              </c:strCache>
            </c:strRef>
          </c:cat>
          <c:val>
            <c:numRef>
              <c:f>Fatalities!$D$41:$D$42</c:f>
              <c:numCache>
                <c:formatCode>General</c:formatCode>
                <c:ptCount val="2"/>
                <c:pt idx="0">
                  <c:v>14</c:v>
                </c:pt>
                <c:pt idx="1">
                  <c:v>16</c:v>
                </c:pt>
              </c:numCache>
            </c:numRef>
          </c:val>
        </c:ser>
        <c:ser>
          <c:idx val="0"/>
          <c:order val="1"/>
          <c:dLbls>
            <c:txPr>
              <a:bodyPr/>
              <a:lstStyle/>
              <a:p>
                <a:pPr>
                  <a:defRPr lang="en-ZA"/>
                </a:pPr>
                <a:endParaRPr lang="en-US"/>
              </a:p>
            </c:txPr>
            <c:showVal val="1"/>
            <c:showLeaderLines val="1"/>
          </c:dLbls>
          <c:cat>
            <c:strRef>
              <c:f>Fatalities!$C$41:$C$42</c:f>
              <c:strCache>
                <c:ptCount val="2"/>
                <c:pt idx="0">
                  <c:v>Low speed</c:v>
                </c:pt>
                <c:pt idx="1">
                  <c:v>High speed</c:v>
                </c:pt>
              </c:strCache>
            </c:strRef>
          </c:cat>
          <c:val>
            <c:numRef>
              <c:f>Fatalities!$D$41:$D$42</c:f>
              <c:numCache>
                <c:formatCode>General</c:formatCode>
                <c:ptCount val="2"/>
                <c:pt idx="0">
                  <c:v>14</c:v>
                </c:pt>
                <c:pt idx="1">
                  <c:v>16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lang="en-ZA"/>
          </a:pPr>
          <a:endParaRPr lang="en-US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B5435-76BA-47C5-817B-DA5CE1425EF1}" type="datetimeFigureOut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C4759-140B-4956-BC4D-9FF161D668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381000" y="533400"/>
            <a:ext cx="8458200" cy="6019800"/>
            <a:chOff x="381000" y="533400"/>
            <a:chExt cx="8458200" cy="6019800"/>
          </a:xfrm>
        </p:grpSpPr>
        <p:sp>
          <p:nvSpPr>
            <p:cNvPr id="60" name="Oval 59"/>
            <p:cNvSpPr/>
            <p:nvPr/>
          </p:nvSpPr>
          <p:spPr>
            <a:xfrm>
              <a:off x="381000" y="1219200"/>
              <a:ext cx="7772400" cy="236220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19200" y="533400"/>
              <a:ext cx="6477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Risk Analysis Process</a:t>
              </a:r>
              <a:endParaRPr lang="en-US" sz="2800" b="1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609600" y="4267200"/>
              <a:ext cx="1981200" cy="9144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Fatality Analysis</a:t>
              </a:r>
              <a:endParaRPr lang="en-US" sz="2000" b="1" dirty="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590800" y="1905000"/>
              <a:ext cx="1524000" cy="1066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Nature of Hazards</a:t>
              </a:r>
            </a:p>
            <a:p>
              <a:pPr algn="ctr"/>
              <a:r>
                <a:rPr lang="en-US" sz="2000" b="1" dirty="0" smtClean="0"/>
                <a:t>(Sources)</a:t>
              </a:r>
              <a:endParaRPr lang="en-US" sz="2000" b="1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838200" y="1981200"/>
              <a:ext cx="1524000" cy="8382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Causes of Hazards</a:t>
              </a:r>
              <a:endParaRPr lang="en-US" sz="2000" b="1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5105400" y="4191000"/>
              <a:ext cx="2209800" cy="121920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 Identify Potential Leading Practices</a:t>
              </a:r>
              <a:endParaRPr lang="en-US" sz="2000" b="1" dirty="0"/>
            </a:p>
          </p:txBody>
        </p:sp>
        <p:sp>
          <p:nvSpPr>
            <p:cNvPr id="17" name="Flowchart: Decision 16"/>
            <p:cNvSpPr/>
            <p:nvPr/>
          </p:nvSpPr>
          <p:spPr>
            <a:xfrm>
              <a:off x="6705600" y="5334000"/>
              <a:ext cx="2133600" cy="1219200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Select Leading Practice</a:t>
              </a:r>
              <a:endParaRPr lang="en-US" sz="2000" b="1" dirty="0"/>
            </a:p>
          </p:txBody>
        </p:sp>
        <p:cxnSp>
          <p:nvCxnSpPr>
            <p:cNvPr id="19" name="Elbow Connector 18"/>
            <p:cNvCxnSpPr>
              <a:stCxn id="8" idx="6"/>
              <a:endCxn id="17" idx="0"/>
            </p:cNvCxnSpPr>
            <p:nvPr/>
          </p:nvCxnSpPr>
          <p:spPr>
            <a:xfrm>
              <a:off x="7315200" y="4800600"/>
              <a:ext cx="457200" cy="533400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Flowchart: Decision 27"/>
            <p:cNvSpPr/>
            <p:nvPr/>
          </p:nvSpPr>
          <p:spPr>
            <a:xfrm>
              <a:off x="2819400" y="4114800"/>
              <a:ext cx="2057400" cy="1524000"/>
            </a:xfrm>
            <a:prstGeom prst="flowChartDecisi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Root Cause Identification</a:t>
              </a:r>
              <a:endParaRPr lang="en-US" sz="2000" b="1" dirty="0"/>
            </a:p>
          </p:txBody>
        </p:sp>
        <p:cxnSp>
          <p:nvCxnSpPr>
            <p:cNvPr id="34" name="Straight Arrow Connector 33"/>
            <p:cNvCxnSpPr>
              <a:stCxn id="5" idx="0"/>
              <a:endCxn id="7" idx="2"/>
            </p:cNvCxnSpPr>
            <p:nvPr/>
          </p:nvCxnSpPr>
          <p:spPr>
            <a:xfrm rot="5400000" flipH="1" flipV="1">
              <a:off x="876300" y="3543300"/>
              <a:ext cx="1447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7" idx="2"/>
              <a:endCxn id="28" idx="0"/>
            </p:cNvCxnSpPr>
            <p:nvPr/>
          </p:nvCxnSpPr>
          <p:spPr>
            <a:xfrm rot="16200000" flipH="1">
              <a:off x="2076450" y="2343150"/>
              <a:ext cx="1295400" cy="22479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ounded Rectangle 38"/>
            <p:cNvSpPr/>
            <p:nvPr/>
          </p:nvSpPr>
          <p:spPr>
            <a:xfrm>
              <a:off x="4343400" y="1828800"/>
              <a:ext cx="1524000" cy="1066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Exposures of Hazards</a:t>
              </a:r>
              <a:endParaRPr lang="en-US" sz="2000" b="1" dirty="0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6096000" y="1828800"/>
              <a:ext cx="1524000" cy="106680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Outcomes of Exposures</a:t>
              </a:r>
              <a:endParaRPr lang="en-US" sz="2000" b="1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810000" y="3048000"/>
              <a:ext cx="211628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Expert Risk Model</a:t>
              </a:r>
              <a:endParaRPr lang="en-US" sz="2000" b="1" dirty="0"/>
            </a:p>
          </p:txBody>
        </p:sp>
        <p:cxnSp>
          <p:nvCxnSpPr>
            <p:cNvPr id="81" name="Straight Arrow Connector 80"/>
            <p:cNvCxnSpPr>
              <a:stCxn id="7" idx="3"/>
              <a:endCxn id="6" idx="1"/>
            </p:cNvCxnSpPr>
            <p:nvPr/>
          </p:nvCxnSpPr>
          <p:spPr>
            <a:xfrm>
              <a:off x="2362200" y="2400300"/>
              <a:ext cx="228600" cy="381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6" idx="3"/>
              <a:endCxn id="39" idx="1"/>
            </p:cNvCxnSpPr>
            <p:nvPr/>
          </p:nvCxnSpPr>
          <p:spPr>
            <a:xfrm flipV="1">
              <a:off x="4114800" y="2362200"/>
              <a:ext cx="2286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39" idx="3"/>
              <a:endCxn id="43" idx="1"/>
            </p:cNvCxnSpPr>
            <p:nvPr/>
          </p:nvCxnSpPr>
          <p:spPr>
            <a:xfrm>
              <a:off x="5867400" y="2362200"/>
              <a:ext cx="228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>
              <a:stCxn id="5" idx="6"/>
              <a:endCxn id="28" idx="1"/>
            </p:cNvCxnSpPr>
            <p:nvPr/>
          </p:nvCxnSpPr>
          <p:spPr>
            <a:xfrm>
              <a:off x="2590800" y="4724400"/>
              <a:ext cx="2286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>
              <a:stCxn id="28" idx="3"/>
              <a:endCxn id="8" idx="2"/>
            </p:cNvCxnSpPr>
            <p:nvPr/>
          </p:nvCxnSpPr>
          <p:spPr>
            <a:xfrm flipV="1">
              <a:off x="4876800" y="4800600"/>
              <a:ext cx="2286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914400" y="990600"/>
            <a:ext cx="1981200" cy="914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Fatality Analysis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19200" y="533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Expert Risk process for Open Cast/Pit Operations</a:t>
            </a:r>
          </a:p>
          <a:p>
            <a:pPr algn="ctr"/>
            <a:r>
              <a:rPr lang="en-US" b="1" dirty="0" smtClean="0"/>
              <a:t>Fatalities</a:t>
            </a:r>
            <a:endParaRPr lang="en-US" b="1" dirty="0"/>
          </a:p>
        </p:txBody>
      </p:sp>
      <p:graphicFrame>
        <p:nvGraphicFramePr>
          <p:cNvPr id="12" name="Chart 11"/>
          <p:cNvGraphicFramePr/>
          <p:nvPr/>
        </p:nvGraphicFramePr>
        <p:xfrm>
          <a:off x="3810000" y="1066800"/>
          <a:ext cx="4248150" cy="340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762000" y="3962400"/>
          <a:ext cx="3038475" cy="2276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9988" y="547688"/>
            <a:ext cx="6804025" cy="576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3926</TotalTime>
  <Words>44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kblomerus</dc:creator>
  <cp:lastModifiedBy>kblomerus</cp:lastModifiedBy>
  <cp:revision>226</cp:revision>
  <dcterms:created xsi:type="dcterms:W3CDTF">2014-03-17T06:52:17Z</dcterms:created>
  <dcterms:modified xsi:type="dcterms:W3CDTF">2014-08-25T10:32:11Z</dcterms:modified>
</cp:coreProperties>
</file>