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64" r:id="rId2"/>
    <p:sldId id="256" r:id="rId3"/>
    <p:sldId id="257" r:id="rId4"/>
    <p:sldId id="258" r:id="rId5"/>
    <p:sldId id="261" r:id="rId6"/>
    <p:sldId id="266" r:id="rId7"/>
    <p:sldId id="259" r:id="rId8"/>
    <p:sldId id="263" r:id="rId9"/>
    <p:sldId id="267" r:id="rId10"/>
    <p:sldId id="268" r:id="rId11"/>
    <p:sldId id="269" r:id="rId12"/>
    <p:sldId id="272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 cstate="print">
            <a:alphaModFix amt="50000"/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26000"/>
                    </a14:imgEffect>
                    <a14:imgEffect>
                      <a14:brightnessContrast bright="-46000" contrast="-1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A21B-9D99-4E50-9907-9E19D2312F66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0446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734-E045-4927-B443-397566EA487A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298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AE629-6442-4AE8-8079-C67C85ACB3DB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3615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DD8-90AA-4033-A990-34BD089F026F}" type="datetime1">
              <a:rPr lang="en-US" smtClean="0"/>
              <a:pPr/>
              <a:t>5/21/2013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34AE-C252-40C3-B425-E621965D3564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8417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19A9-48C8-4B91-A3E0-FE4E2EC4FC62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6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EFDC-4860-43CC-BFA6-A2E557D3AC78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79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F95E-D29B-4785-9913-7952D4DA569B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254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A44-D70D-430F-8398-285057C47A33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45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7F10-7375-4D92-89EA-B9F07A6FADFF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40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A81-E2FC-4272-AF16-848A31BB51B3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5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5360-C1E1-4BB6-BBFA-CF3BFBE4652A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95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41952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alphaModFix amt="70000"/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sharpenSoften amount="-26000"/>
                    </a14:imgEffect>
                    <a14:imgEffect>
                      <a14:brightnessContrast bright="-46000" contrast="-1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25DB5-F22F-4EE4-AB4C-023BDBAF1CA7}" type="datetime1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37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.nwsource.com/search?sort=date&amp;from=ST&amp;byline=Don%20Oldenbur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the </a:t>
            </a:r>
            <a:r>
              <a:rPr lang="en-ZA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</a:t>
            </a:r>
            <a:r>
              <a:rPr lang="en-Z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MOSH Initiative </a:t>
            </a:r>
            <a:endParaRPr lang="en-ZA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/>
          <a:lstStyle/>
          <a:p>
            <a:r>
              <a:rPr lang="en-ZA" b="1" dirty="0" smtClean="0">
                <a:solidFill>
                  <a:schemeClr val="tx2"/>
                </a:solidFill>
              </a:rPr>
              <a:t>Duncan Adams</a:t>
            </a:r>
          </a:p>
          <a:p>
            <a:r>
              <a:rPr lang="en-ZA" b="1" dirty="0" smtClean="0">
                <a:solidFill>
                  <a:schemeClr val="tx2"/>
                </a:solidFill>
              </a:rPr>
              <a:t>10 May 2013</a:t>
            </a:r>
            <a:endParaRPr lang="en-ZA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9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rgbClr val="FFFF00"/>
                </a:solidFill>
              </a:rPr>
              <a:t>What do Employees say?</a:t>
            </a:r>
            <a:endParaRPr lang="en-Z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52528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Allow time to wash hands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Provide clean facilities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Provide disposable towels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Provide dry hand washing gel at counters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Bonuses for compliance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Position of washing facilities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Don’t penalise us if we are on sick leave</a:t>
            </a:r>
          </a:p>
          <a:p>
            <a:pPr marL="0" indent="0">
              <a:buNone/>
            </a:pPr>
            <a:endParaRPr lang="en-Z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How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do you know what 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they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say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8971407">
            <a:off x="909709" y="3187917"/>
            <a:ext cx="5279587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ZA" sz="3200" b="1" dirty="0" smtClean="0"/>
              <a:t>DIRECT INQUIRY INTERVIEWS </a:t>
            </a:r>
          </a:p>
          <a:p>
            <a:r>
              <a:rPr lang="en-ZA" sz="3200" b="1" dirty="0" smtClean="0"/>
              <a:t>MENTAL MODELS</a:t>
            </a:r>
            <a:endParaRPr lang="en-ZA" sz="3200" b="1" dirty="0"/>
          </a:p>
        </p:txBody>
      </p:sp>
    </p:spTree>
    <p:extLst>
      <p:ext uri="{BB962C8B-B14F-4D97-AF65-F5344CB8AC3E}">
        <p14:creationId xmlns:p14="http://schemas.microsoft.com/office/powerpoint/2010/main" xmlns="" val="12089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>
                <a:solidFill>
                  <a:srgbClr val="FFFF00"/>
                </a:solidFill>
              </a:rPr>
              <a:t>Communications to Change Behaviour</a:t>
            </a:r>
            <a:endParaRPr lang="en-Z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Induction</a:t>
            </a:r>
          </a:p>
          <a:p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Messages/Talks from owner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Posters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Report back on health inspector reports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Customer complaints and compliments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Positive feedback when doing it right</a:t>
            </a: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Coaching and correcting when wrong behaviour</a:t>
            </a:r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8712504">
            <a:off x="1040684" y="3223477"/>
            <a:ext cx="609173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ZA" sz="3200" b="1" dirty="0" smtClean="0"/>
              <a:t>BEHAVIOURAL COMMUNICATIONS</a:t>
            </a:r>
            <a:endParaRPr lang="en-ZA" sz="3200" b="1" dirty="0"/>
          </a:p>
        </p:txBody>
      </p:sp>
    </p:spTree>
    <p:extLst>
      <p:ext uri="{BB962C8B-B14F-4D97-AF65-F5344CB8AC3E}">
        <p14:creationId xmlns:p14="http://schemas.microsoft.com/office/powerpoint/2010/main" xmlns="" val="7896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9589267">
            <a:off x="319845" y="2536712"/>
            <a:ext cx="8229600" cy="168190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sz="9600" b="1" dirty="0" smtClean="0"/>
              <a:t>Sustainability</a:t>
            </a:r>
            <a:endParaRPr lang="en-ZA" sz="9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12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ZA" sz="8000" b="1" dirty="0" smtClean="0"/>
          </a:p>
          <a:p>
            <a:pPr marL="0" indent="0" algn="ctr">
              <a:buNone/>
            </a:pPr>
            <a:r>
              <a:rPr lang="en-ZA" sz="8000" b="1" dirty="0" smtClean="0"/>
              <a:t>THANK YOU</a:t>
            </a:r>
            <a:endParaRPr lang="en-ZA" sz="8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5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2987824" y="1988840"/>
            <a:ext cx="1584176" cy="158417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MOSH</a:t>
            </a:r>
            <a:endParaRPr lang="en-ZA" dirty="0"/>
          </a:p>
        </p:txBody>
      </p:sp>
      <p:sp>
        <p:nvSpPr>
          <p:cNvPr id="6" name="Line Callout 1 5"/>
          <p:cNvSpPr/>
          <p:nvPr/>
        </p:nvSpPr>
        <p:spPr>
          <a:xfrm>
            <a:off x="4441304" y="1556792"/>
            <a:ext cx="914400" cy="612648"/>
          </a:xfrm>
          <a:prstGeom prst="borderCallout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err="1" smtClean="0"/>
              <a:t>CoM</a:t>
            </a:r>
            <a:endParaRPr lang="en-ZA" dirty="0"/>
          </a:p>
        </p:txBody>
      </p:sp>
      <p:sp>
        <p:nvSpPr>
          <p:cNvPr id="7" name="Line Callout 1 6"/>
          <p:cNvSpPr/>
          <p:nvPr/>
        </p:nvSpPr>
        <p:spPr>
          <a:xfrm>
            <a:off x="5750768" y="1229710"/>
            <a:ext cx="914400" cy="612648"/>
          </a:xfrm>
          <a:prstGeom prst="borderCallout1">
            <a:avLst>
              <a:gd name="adj1" fmla="val 47179"/>
              <a:gd name="adj2" fmla="val -8333"/>
              <a:gd name="adj3" fmla="val 50311"/>
              <a:gd name="adj4" fmla="val -3833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CEOs</a:t>
            </a:r>
            <a:endParaRPr lang="en-ZA" dirty="0"/>
          </a:p>
        </p:txBody>
      </p:sp>
      <p:sp>
        <p:nvSpPr>
          <p:cNvPr id="8" name="Line Callout 1 7"/>
          <p:cNvSpPr/>
          <p:nvPr/>
        </p:nvSpPr>
        <p:spPr>
          <a:xfrm>
            <a:off x="5751647" y="1996579"/>
            <a:ext cx="914400" cy="612648"/>
          </a:xfrm>
          <a:prstGeom prst="borderCallout1">
            <a:avLst>
              <a:gd name="adj1" fmla="val 43626"/>
              <a:gd name="adj2" fmla="val -8333"/>
              <a:gd name="adj3" fmla="val 32543"/>
              <a:gd name="adj4" fmla="val -3952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Budget</a:t>
            </a:r>
            <a:endParaRPr lang="en-ZA" dirty="0"/>
          </a:p>
        </p:txBody>
      </p:sp>
      <p:sp>
        <p:nvSpPr>
          <p:cNvPr id="9" name="Line Callout 1 8"/>
          <p:cNvSpPr/>
          <p:nvPr/>
        </p:nvSpPr>
        <p:spPr>
          <a:xfrm>
            <a:off x="4441304" y="3743805"/>
            <a:ext cx="1440160" cy="1108899"/>
          </a:xfrm>
          <a:prstGeom prst="borderCallout1">
            <a:avLst>
              <a:gd name="adj1" fmla="val -8737"/>
              <a:gd name="adj2" fmla="val -5310"/>
              <a:gd name="adj3" fmla="val -57232"/>
              <a:gd name="adj4" fmla="val -2828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Permanent Staff (Learning hub)</a:t>
            </a:r>
            <a:endParaRPr lang="en-ZA" dirty="0"/>
          </a:p>
        </p:txBody>
      </p:sp>
      <p:sp>
        <p:nvSpPr>
          <p:cNvPr id="10" name="Line Callout 1 9"/>
          <p:cNvSpPr/>
          <p:nvPr/>
        </p:nvSpPr>
        <p:spPr>
          <a:xfrm>
            <a:off x="6436501" y="3861048"/>
            <a:ext cx="914400" cy="612648"/>
          </a:xfrm>
          <a:prstGeom prst="borderCallout1">
            <a:avLst>
              <a:gd name="adj1" fmla="val 31188"/>
              <a:gd name="adj2" fmla="val -9524"/>
              <a:gd name="adj3" fmla="val 30766"/>
              <a:gd name="adj4" fmla="val -5738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T&amp;M</a:t>
            </a:r>
            <a:endParaRPr lang="en-ZA" dirty="0"/>
          </a:p>
        </p:txBody>
      </p:sp>
      <p:sp>
        <p:nvSpPr>
          <p:cNvPr id="11" name="Line Callout 1 10"/>
          <p:cNvSpPr/>
          <p:nvPr/>
        </p:nvSpPr>
        <p:spPr>
          <a:xfrm>
            <a:off x="6436501" y="4653136"/>
            <a:ext cx="914400" cy="612648"/>
          </a:xfrm>
          <a:prstGeom prst="borderCallout1">
            <a:avLst>
              <a:gd name="adj1" fmla="val 18750"/>
              <a:gd name="adj2" fmla="val -8333"/>
              <a:gd name="adj3" fmla="val -42084"/>
              <a:gd name="adj4" fmla="val -5738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Noise</a:t>
            </a:r>
            <a:endParaRPr lang="en-ZA" dirty="0"/>
          </a:p>
        </p:txBody>
      </p:sp>
      <p:sp>
        <p:nvSpPr>
          <p:cNvPr id="12" name="Line Callout 1 11"/>
          <p:cNvSpPr/>
          <p:nvPr/>
        </p:nvSpPr>
        <p:spPr>
          <a:xfrm>
            <a:off x="6460639" y="5404048"/>
            <a:ext cx="914400" cy="612648"/>
          </a:xfrm>
          <a:prstGeom prst="borderCallout1">
            <a:avLst>
              <a:gd name="adj1" fmla="val 18750"/>
              <a:gd name="adj2" fmla="val -8333"/>
              <a:gd name="adj3" fmla="val -86505"/>
              <a:gd name="adj4" fmla="val -5976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Dust</a:t>
            </a:r>
            <a:endParaRPr lang="en-ZA" dirty="0"/>
          </a:p>
        </p:txBody>
      </p:sp>
      <p:sp>
        <p:nvSpPr>
          <p:cNvPr id="13" name="Line Callout 1 12"/>
          <p:cNvSpPr/>
          <p:nvPr/>
        </p:nvSpPr>
        <p:spPr>
          <a:xfrm>
            <a:off x="6436501" y="3106886"/>
            <a:ext cx="914400" cy="612648"/>
          </a:xfrm>
          <a:prstGeom prst="borderCallout1">
            <a:avLst>
              <a:gd name="adj1" fmla="val 18750"/>
              <a:gd name="adj2" fmla="val -8333"/>
              <a:gd name="adj3" fmla="val 101839"/>
              <a:gd name="adj4" fmla="val -5619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err="1" smtClean="0"/>
              <a:t>FoG</a:t>
            </a:r>
            <a:endParaRPr lang="en-ZA" dirty="0"/>
          </a:p>
        </p:txBody>
      </p:sp>
      <p:sp>
        <p:nvSpPr>
          <p:cNvPr id="14" name="Right Brace 13"/>
          <p:cNvSpPr/>
          <p:nvPr/>
        </p:nvSpPr>
        <p:spPr>
          <a:xfrm>
            <a:off x="7397220" y="3124513"/>
            <a:ext cx="371472" cy="28437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Rectangle 14"/>
          <p:cNvSpPr/>
          <p:nvPr/>
        </p:nvSpPr>
        <p:spPr>
          <a:xfrm>
            <a:off x="7768692" y="4167305"/>
            <a:ext cx="1267804" cy="7018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8 Adoption Managers</a:t>
            </a:r>
            <a:endParaRPr lang="en-ZA" dirty="0"/>
          </a:p>
        </p:txBody>
      </p:sp>
      <p:sp>
        <p:nvSpPr>
          <p:cNvPr id="16" name="Line Callout 1 15"/>
          <p:cNvSpPr/>
          <p:nvPr/>
        </p:nvSpPr>
        <p:spPr>
          <a:xfrm>
            <a:off x="395536" y="548680"/>
            <a:ext cx="1800200" cy="987354"/>
          </a:xfrm>
          <a:prstGeom prst="borderCallout1">
            <a:avLst>
              <a:gd name="adj1" fmla="val 59617"/>
              <a:gd name="adj2" fmla="val 108334"/>
              <a:gd name="adj3" fmla="val 163256"/>
              <a:gd name="adj4" fmla="val 15088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Leading practices (No research Already used)</a:t>
            </a:r>
            <a:endParaRPr lang="en-ZA" dirty="0"/>
          </a:p>
        </p:txBody>
      </p:sp>
      <p:sp>
        <p:nvSpPr>
          <p:cNvPr id="17" name="Line Callout 1 16"/>
          <p:cNvSpPr/>
          <p:nvPr/>
        </p:nvSpPr>
        <p:spPr>
          <a:xfrm>
            <a:off x="575556" y="2019672"/>
            <a:ext cx="1440160" cy="761256"/>
          </a:xfrm>
          <a:prstGeom prst="borderCallout1">
            <a:avLst>
              <a:gd name="adj1" fmla="val -18521"/>
              <a:gd name="adj2" fmla="val 48810"/>
              <a:gd name="adj3" fmla="val -54486"/>
              <a:gd name="adj4" fmla="val 492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Source Mine (Document)</a:t>
            </a:r>
            <a:endParaRPr lang="en-ZA" dirty="0"/>
          </a:p>
        </p:txBody>
      </p:sp>
      <p:sp>
        <p:nvSpPr>
          <p:cNvPr id="18" name="Line Callout 1 17"/>
          <p:cNvSpPr/>
          <p:nvPr/>
        </p:nvSpPr>
        <p:spPr>
          <a:xfrm>
            <a:off x="353073" y="3413210"/>
            <a:ext cx="2016223" cy="1115362"/>
          </a:xfrm>
          <a:prstGeom prst="borderCallout1">
            <a:avLst>
              <a:gd name="adj1" fmla="val -15010"/>
              <a:gd name="adj2" fmla="val 46958"/>
              <a:gd name="adj3" fmla="val -52746"/>
              <a:gd name="adj4" fmla="val 4672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Adoption Mines (First mine may be Demonstration Mine)</a:t>
            </a:r>
            <a:endParaRPr lang="en-ZA" dirty="0"/>
          </a:p>
        </p:txBody>
      </p:sp>
      <p:sp>
        <p:nvSpPr>
          <p:cNvPr id="19" name="Line Callout 1 18"/>
          <p:cNvSpPr/>
          <p:nvPr/>
        </p:nvSpPr>
        <p:spPr>
          <a:xfrm>
            <a:off x="597598" y="5294013"/>
            <a:ext cx="1418118" cy="1131714"/>
          </a:xfrm>
          <a:prstGeom prst="borderCallout1">
            <a:avLst>
              <a:gd name="adj1" fmla="val -16786"/>
              <a:gd name="adj2" fmla="val 48465"/>
              <a:gd name="adj3" fmla="val -61629"/>
              <a:gd name="adj4" fmla="val 4857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COPA       (Adoption guide - Roll out)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55994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4201074" y="1628800"/>
            <a:ext cx="2448272" cy="23762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What is a leading practice?</a:t>
            </a:r>
            <a:endParaRPr lang="en-ZA" dirty="0"/>
          </a:p>
        </p:txBody>
      </p:sp>
      <p:sp>
        <p:nvSpPr>
          <p:cNvPr id="3" name="Line Callout 1 2"/>
          <p:cNvSpPr/>
          <p:nvPr/>
        </p:nvSpPr>
        <p:spPr>
          <a:xfrm>
            <a:off x="6865370" y="260648"/>
            <a:ext cx="1728192" cy="1368152"/>
          </a:xfrm>
          <a:prstGeom prst="borderCallout1">
            <a:avLst>
              <a:gd name="adj1" fmla="val 49780"/>
              <a:gd name="adj2" fmla="val -6443"/>
              <a:gd name="adj3" fmla="val 129209"/>
              <a:gd name="adj4" fmla="val -5030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Working practice – making a difference to health or safety</a:t>
            </a:r>
            <a:endParaRPr lang="en-ZA" dirty="0"/>
          </a:p>
        </p:txBody>
      </p:sp>
      <p:sp>
        <p:nvSpPr>
          <p:cNvPr id="4" name="Line Callout 1 3"/>
          <p:cNvSpPr/>
          <p:nvPr/>
        </p:nvSpPr>
        <p:spPr>
          <a:xfrm>
            <a:off x="2627784" y="260648"/>
            <a:ext cx="1656184" cy="1260720"/>
          </a:xfrm>
          <a:prstGeom prst="borderCallout1">
            <a:avLst>
              <a:gd name="adj1" fmla="val 51561"/>
              <a:gd name="adj2" fmla="val 106690"/>
              <a:gd name="adj3" fmla="val 146812"/>
              <a:gd name="adj4" fmla="val 13925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Determine Behavioural elements in place </a:t>
            </a:r>
            <a:endParaRPr lang="en-ZA" dirty="0"/>
          </a:p>
        </p:txBody>
      </p:sp>
      <p:sp>
        <p:nvSpPr>
          <p:cNvPr id="6" name="Line Callout 1 5"/>
          <p:cNvSpPr/>
          <p:nvPr/>
        </p:nvSpPr>
        <p:spPr>
          <a:xfrm>
            <a:off x="7092280" y="2510608"/>
            <a:ext cx="1584176" cy="1134416"/>
          </a:xfrm>
          <a:prstGeom prst="borderCallout1">
            <a:avLst>
              <a:gd name="adj1" fmla="val -18985"/>
              <a:gd name="adj2" fmla="val 49632"/>
              <a:gd name="adj3" fmla="val -70537"/>
              <a:gd name="adj4" fmla="val 4513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Adapt the leading practice to adopting mine</a:t>
            </a:r>
            <a:endParaRPr lang="en-ZA" dirty="0"/>
          </a:p>
        </p:txBody>
      </p:sp>
      <p:sp>
        <p:nvSpPr>
          <p:cNvPr id="7" name="Line Callout 1 6"/>
          <p:cNvSpPr/>
          <p:nvPr/>
        </p:nvSpPr>
        <p:spPr>
          <a:xfrm>
            <a:off x="791749" y="2132856"/>
            <a:ext cx="2088232" cy="989820"/>
          </a:xfrm>
          <a:prstGeom prst="borderCallout1">
            <a:avLst>
              <a:gd name="adj1" fmla="val -15010"/>
              <a:gd name="adj2" fmla="val 45238"/>
              <a:gd name="adj3" fmla="val -99036"/>
              <a:gd name="adj4" fmla="val 829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Establish adopting mine’s behavioural elements</a:t>
            </a:r>
            <a:endParaRPr lang="en-ZA" dirty="0"/>
          </a:p>
        </p:txBody>
      </p:sp>
      <p:sp>
        <p:nvSpPr>
          <p:cNvPr id="9" name="Line Callout 1 8"/>
          <p:cNvSpPr/>
          <p:nvPr/>
        </p:nvSpPr>
        <p:spPr>
          <a:xfrm>
            <a:off x="791749" y="3789040"/>
            <a:ext cx="2016224" cy="865256"/>
          </a:xfrm>
          <a:prstGeom prst="borderCallout1">
            <a:avLst>
              <a:gd name="adj1" fmla="val -24502"/>
              <a:gd name="adj2" fmla="val 49452"/>
              <a:gd name="adj3" fmla="val -67502"/>
              <a:gd name="adj4" fmla="val 4992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Mental Models</a:t>
            </a:r>
            <a:endParaRPr lang="en-ZA" dirty="0"/>
          </a:p>
        </p:txBody>
      </p:sp>
      <p:sp>
        <p:nvSpPr>
          <p:cNvPr id="10" name="Line Callout 1 9"/>
          <p:cNvSpPr/>
          <p:nvPr/>
        </p:nvSpPr>
        <p:spPr>
          <a:xfrm>
            <a:off x="3563888" y="3789040"/>
            <a:ext cx="1368152" cy="865256"/>
          </a:xfrm>
          <a:prstGeom prst="borderCallout1">
            <a:avLst>
              <a:gd name="adj1" fmla="val 47919"/>
              <a:gd name="adj2" fmla="val -5946"/>
              <a:gd name="adj3" fmla="val 49273"/>
              <a:gd name="adj4" fmla="val -5217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Direct Enquiry (Interviews)</a:t>
            </a:r>
            <a:endParaRPr lang="en-ZA" dirty="0"/>
          </a:p>
        </p:txBody>
      </p:sp>
      <p:sp>
        <p:nvSpPr>
          <p:cNvPr id="11" name="Line Callout 1 10"/>
          <p:cNvSpPr/>
          <p:nvPr/>
        </p:nvSpPr>
        <p:spPr>
          <a:xfrm>
            <a:off x="2170584" y="5373216"/>
            <a:ext cx="1825352" cy="864096"/>
          </a:xfrm>
          <a:prstGeom prst="borderCallout1">
            <a:avLst>
              <a:gd name="adj1" fmla="val -25671"/>
              <a:gd name="adj2" fmla="val 48810"/>
              <a:gd name="adj3" fmla="val -73070"/>
              <a:gd name="adj4" fmla="val -1924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Behavioural communications</a:t>
            </a:r>
            <a:endParaRPr lang="en-ZA" dirty="0"/>
          </a:p>
        </p:txBody>
      </p:sp>
      <p:sp>
        <p:nvSpPr>
          <p:cNvPr id="12" name="Line Callout 1 11"/>
          <p:cNvSpPr/>
          <p:nvPr/>
        </p:nvSpPr>
        <p:spPr>
          <a:xfrm>
            <a:off x="251520" y="5373216"/>
            <a:ext cx="1274440" cy="792088"/>
          </a:xfrm>
          <a:prstGeom prst="borderCallout1">
            <a:avLst>
              <a:gd name="adj1" fmla="val -18563"/>
              <a:gd name="adj2" fmla="val 50000"/>
              <a:gd name="adj3" fmla="val -81715"/>
              <a:gd name="adj4" fmla="val 11914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Leadership behaviour</a:t>
            </a:r>
            <a:endParaRPr lang="en-ZA" dirty="0"/>
          </a:p>
        </p:txBody>
      </p:sp>
      <p:sp>
        <p:nvSpPr>
          <p:cNvPr id="15" name="TextBox 14"/>
          <p:cNvSpPr txBox="1"/>
          <p:nvPr/>
        </p:nvSpPr>
        <p:spPr>
          <a:xfrm rot="19263467">
            <a:off x="1077669" y="2039843"/>
            <a:ext cx="7038209" cy="2554545"/>
          </a:xfrm>
          <a:prstGeom prst="rect">
            <a:avLst/>
          </a:prstGeom>
          <a:solidFill>
            <a:srgbClr val="FF00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ZA" sz="8000" b="1" dirty="0" smtClean="0"/>
              <a:t>ADOPTION &amp; </a:t>
            </a:r>
          </a:p>
          <a:p>
            <a:r>
              <a:rPr lang="en-ZA" sz="8000" b="1" dirty="0" smtClean="0"/>
              <a:t>SUSTAINABILITY</a:t>
            </a:r>
            <a:endParaRPr lang="en-ZA" sz="8000" b="1" dirty="0"/>
          </a:p>
        </p:txBody>
      </p:sp>
    </p:spTree>
    <p:extLst>
      <p:ext uri="{BB962C8B-B14F-4D97-AF65-F5344CB8AC3E}">
        <p14:creationId xmlns:p14="http://schemas.microsoft.com/office/powerpoint/2010/main" xmlns="" val="24283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9952" y="130471"/>
            <a:ext cx="48965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             </a:t>
            </a:r>
            <a:r>
              <a:rPr lang="en-ZA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CASE STUDY</a:t>
            </a:r>
          </a:p>
          <a:p>
            <a:endParaRPr lang="en-ZA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Dirty </a:t>
            </a:r>
            <a:r>
              <a:rPr lang="en-ZA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Hands Can Have Deadly </a:t>
            </a:r>
            <a:r>
              <a:rPr lang="en-ZA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Consequences    By</a:t>
            </a:r>
            <a:r>
              <a:rPr lang="en-ZA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  <a:r>
              <a:rPr lang="en-ZA" b="1" dirty="0">
                <a:solidFill>
                  <a:schemeClr val="accent1">
                    <a:lumMod val="20000"/>
                    <a:lumOff val="80000"/>
                  </a:schemeClr>
                </a:solidFill>
                <a:hlinkClick r:id="rId2"/>
              </a:rPr>
              <a:t>Don Oldenburg</a:t>
            </a:r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Washington Post</a:t>
            </a:r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Z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Eating 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rare 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hamburgers -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Escherichia coli 0157:H7 bacterial 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infection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501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Washington state residents ill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hospitalizing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151 of them and </a:t>
            </a:r>
            <a:endParaRPr lang="en-Z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killing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three 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children.</a:t>
            </a:r>
          </a:p>
          <a:p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Two deaths and 48 illnesses were not from eating infected meat but from contact with someone who had eaten the contaminated food. </a:t>
            </a:r>
          </a:p>
          <a:p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Most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likely contributing to the secondary infections was </a:t>
            </a:r>
            <a:r>
              <a:rPr lang="en-ZA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unwashed or poorly washed hands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. Somebody - at day care, school, home, work - passed on the deadly bacteria by hand.</a:t>
            </a:r>
          </a:p>
          <a:p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934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11960" y="474345"/>
            <a:ext cx="46085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80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million cases of food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poisoning and 10,000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deaths due to food-borne illness occur annually in the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U.S.</a:t>
            </a:r>
          </a:p>
          <a:p>
            <a:endParaRPr lang="en-ZA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 in four food-borne illness outbreaks result from poor hygiene, generally unwashed or poorly washed hands, according to the U.S. </a:t>
            </a:r>
            <a:r>
              <a:rPr lang="en-ZA" sz="2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Centers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for Disease Control and Prevention.</a:t>
            </a:r>
          </a:p>
          <a:p>
            <a:endParaRPr lang="en-ZA" sz="2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Washing hands - The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single most important means of preventing the spread of infection from bacteria, pathogens and viruses causing diseases and food-borne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illnesses.</a:t>
            </a:r>
          </a:p>
          <a:p>
            <a:endParaRPr lang="en-ZA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77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51920" y="476672"/>
            <a:ext cx="5184576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Common and Serious diseases from unwashed hands</a:t>
            </a:r>
          </a:p>
          <a:p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colds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and influenza, </a:t>
            </a:r>
            <a:endParaRPr lang="en-Z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strep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throat, </a:t>
            </a:r>
            <a:endParaRPr lang="en-Z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ear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infections and gastrointestinal disorders 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Z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viral liver infection hepatitis 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 </a:t>
            </a:r>
          </a:p>
          <a:p>
            <a:pPr marL="0" indent="0">
              <a:buNone/>
            </a:pPr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(It is 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transmitted when someone infected doesn't properly wash hands after using the bathroom and then passes along microbes of his </a:t>
            </a:r>
            <a:r>
              <a:rPr lang="en-ZA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feces</a:t>
            </a:r>
            <a:r>
              <a:rPr lang="en-Z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to someone else by handling food, shaking hands or touching a subway railing. The virus ends up in the other person's mouth and he gets </a:t>
            </a:r>
            <a:r>
              <a:rPr lang="en-Z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sick).</a:t>
            </a:r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11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7944" y="620688"/>
            <a:ext cx="49685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Urban legend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 Urine covered mints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at restaurant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from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diners who reach in after using the bathroom and not washing their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hands.</a:t>
            </a:r>
          </a:p>
          <a:p>
            <a:endParaRPr lang="en-ZA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Touching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inside doorknobs of public bathrooms, putting your mouth to the receiver of a public telephone, preparing raw meats, shaking hands with someone who just covered his mouth while sneezing, changed a diaper,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grocery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cart handle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 all expose you to infectious potential.</a:t>
            </a:r>
          </a:p>
          <a:p>
            <a:endParaRPr lang="en-ZA" sz="2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At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least 10 </a:t>
            </a:r>
            <a:r>
              <a:rPr lang="en-Z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seconds required </a:t>
            </a:r>
            <a:r>
              <a:rPr lang="en-ZA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and don't neglect beneath fingernails and around cuticles.</a:t>
            </a:r>
          </a:p>
          <a:p>
            <a:endParaRPr lang="en-ZA" sz="2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848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en-ZA" dirty="0" smtClean="0">
                <a:solidFill>
                  <a:srgbClr val="FFFF00"/>
                </a:solidFill>
              </a:rPr>
              <a:t>Exercise</a:t>
            </a:r>
            <a:endParaRPr lang="en-ZA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1484784"/>
            <a:ext cx="6400800" cy="1752600"/>
          </a:xfrm>
        </p:spPr>
        <p:txBody>
          <a:bodyPr/>
          <a:lstStyle/>
          <a:p>
            <a:r>
              <a:rPr lang="en-ZA" b="1" dirty="0" smtClean="0">
                <a:solidFill>
                  <a:schemeClr val="tx2"/>
                </a:solidFill>
              </a:rPr>
              <a:t>You own a Spur Restaurant!</a:t>
            </a:r>
          </a:p>
          <a:p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132856"/>
            <a:ext cx="15335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7" y="3861048"/>
            <a:ext cx="91884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                                    </a:t>
            </a:r>
            <a:r>
              <a:rPr lang="en-ZA" sz="2400" b="1" dirty="0" smtClean="0">
                <a:solidFill>
                  <a:schemeClr val="tx2"/>
                </a:solidFill>
              </a:rPr>
              <a:t>Answer Some Questions</a:t>
            </a:r>
          </a:p>
          <a:p>
            <a:endParaRPr lang="en-ZA" sz="2400" b="1" dirty="0" smtClean="0">
              <a:solidFill>
                <a:schemeClr val="tx2"/>
              </a:solidFill>
            </a:endParaRPr>
          </a:p>
          <a:p>
            <a:r>
              <a:rPr lang="en-ZA" sz="2400" b="1" dirty="0" smtClean="0">
                <a:solidFill>
                  <a:schemeClr val="tx2"/>
                </a:solidFill>
              </a:rPr>
              <a:t>On a scale of 1-10 what is the likelihood of hand-washing compliance? </a:t>
            </a:r>
          </a:p>
          <a:p>
            <a:endParaRPr lang="en-ZA" sz="2400" b="1" dirty="0">
              <a:solidFill>
                <a:schemeClr val="tx2"/>
              </a:solidFill>
            </a:endParaRPr>
          </a:p>
          <a:p>
            <a:r>
              <a:rPr lang="en-ZA" sz="2400" b="1" dirty="0" smtClean="0">
                <a:solidFill>
                  <a:schemeClr val="tx2"/>
                </a:solidFill>
              </a:rPr>
              <a:t>How do you ensure that employees wash their hands appropriately?</a:t>
            </a:r>
            <a:endParaRPr lang="en-ZA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08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rgbClr val="FFFF00"/>
                </a:solidFill>
              </a:rPr>
              <a:t>What should Leaders(owners) do?</a:t>
            </a:r>
            <a:endParaRPr lang="en-Z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Speak to staff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Provide information on hand-washing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Lead by example – wash your hands 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Provide soap, hot water, disposable towels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Automatic equipment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Provide register for record of washing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Carry out spot checks/camera(not in bathroom)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Introduce penalties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Have a clear policy for sick leave</a:t>
            </a:r>
          </a:p>
          <a:p>
            <a:endParaRPr lang="en-Z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Z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027618">
            <a:off x="-374477" y="2965822"/>
            <a:ext cx="877054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ZA" sz="2400" b="1" dirty="0" smtClean="0"/>
              <a:t>LEADERSHIP BEHAVIOUR – </a:t>
            </a:r>
          </a:p>
          <a:p>
            <a:r>
              <a:rPr lang="en-ZA" sz="2400" b="1" dirty="0" smtClean="0"/>
              <a:t>WHATEVER LEADER DO OR DON’T DO COMMUNICATES A MESSAGE</a:t>
            </a:r>
            <a:endParaRPr lang="en-ZA" sz="2400" b="1" dirty="0"/>
          </a:p>
        </p:txBody>
      </p:sp>
    </p:spTree>
    <p:extLst>
      <p:ext uri="{BB962C8B-B14F-4D97-AF65-F5344CB8AC3E}">
        <p14:creationId xmlns:p14="http://schemas.microsoft.com/office/powerpoint/2010/main" xmlns="" val="25824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2_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6555</TotalTime>
  <Words>550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2_Theme3</vt:lpstr>
      <vt:lpstr>Understanding the CoM MOSH Initiative </vt:lpstr>
      <vt:lpstr>Slide 2</vt:lpstr>
      <vt:lpstr>Slide 3</vt:lpstr>
      <vt:lpstr>Slide 4</vt:lpstr>
      <vt:lpstr>Slide 5</vt:lpstr>
      <vt:lpstr>Slide 6</vt:lpstr>
      <vt:lpstr>Slide 7</vt:lpstr>
      <vt:lpstr>Exercise</vt:lpstr>
      <vt:lpstr>What should Leaders(owners) do?</vt:lpstr>
      <vt:lpstr>What do Employees say?</vt:lpstr>
      <vt:lpstr>Communications to Change Behaviour</vt:lpstr>
      <vt:lpstr>Slide 12</vt:lpstr>
      <vt:lpstr>Slide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Laptop</dc:creator>
  <cp:lastModifiedBy>Hgumede</cp:lastModifiedBy>
  <cp:revision>41</cp:revision>
  <dcterms:created xsi:type="dcterms:W3CDTF">2013-04-15T12:35:00Z</dcterms:created>
  <dcterms:modified xsi:type="dcterms:W3CDTF">2013-05-23T07:12:35Z</dcterms:modified>
</cp:coreProperties>
</file>