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59" r:id="rId5"/>
    <p:sldId id="260" r:id="rId6"/>
    <p:sldId id="262" r:id="rId7"/>
    <p:sldId id="265" r:id="rId8"/>
    <p:sldId id="263" r:id="rId9"/>
    <p:sldId id="264" r:id="rId10"/>
    <p:sldId id="266" r:id="rId11"/>
    <p:sldId id="274" r:id="rId12"/>
    <p:sldId id="267" r:id="rId13"/>
    <p:sldId id="273" r:id="rId14"/>
    <p:sldId id="269" r:id="rId15"/>
    <p:sldId id="271" r:id="rId16"/>
    <p:sldId id="272" r:id="rId17"/>
  </p:sldIdLst>
  <p:sldSz cx="9144000" cy="6858000" type="screen4x3"/>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9E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varScale="1">
        <p:scale>
          <a:sx n="68" d="100"/>
          <a:sy n="68" d="100"/>
        </p:scale>
        <p:origin x="-90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683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68313"/>
          </a:xfrm>
          <a:prstGeom prst="rect">
            <a:avLst/>
          </a:prstGeom>
        </p:spPr>
        <p:txBody>
          <a:bodyPr vert="horz" lIns="91440" tIns="45720" rIns="91440" bIns="45720" rtlCol="0"/>
          <a:lstStyle>
            <a:lvl1pPr algn="r">
              <a:defRPr sz="1200"/>
            </a:lvl1pPr>
          </a:lstStyle>
          <a:p>
            <a:fld id="{FA9D4992-3D50-4A23-AED5-9BA3D689A63C}" type="datetimeFigureOut">
              <a:rPr lang="en-US" smtClean="0"/>
              <a:pPr/>
              <a:t>11/5/2012</a:t>
            </a:fld>
            <a:endParaRPr lang="en-US"/>
          </a:p>
        </p:txBody>
      </p:sp>
      <p:sp>
        <p:nvSpPr>
          <p:cNvPr id="4" name="Slide Image Placeholder 3"/>
          <p:cNvSpPr>
            <a:spLocks noGrp="1" noRot="1" noChangeAspect="1"/>
          </p:cNvSpPr>
          <p:nvPr>
            <p:ph type="sldImg" idx="2"/>
          </p:nvPr>
        </p:nvSpPr>
        <p:spPr>
          <a:xfrm>
            <a:off x="1200150" y="703263"/>
            <a:ext cx="4686300" cy="35147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451350"/>
            <a:ext cx="5670550" cy="421798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02700"/>
            <a:ext cx="3070225" cy="4683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902700"/>
            <a:ext cx="3070225" cy="468313"/>
          </a:xfrm>
          <a:prstGeom prst="rect">
            <a:avLst/>
          </a:prstGeom>
        </p:spPr>
        <p:txBody>
          <a:bodyPr vert="horz" lIns="91440" tIns="45720" rIns="91440" bIns="45720" rtlCol="0" anchor="b"/>
          <a:lstStyle>
            <a:lvl1pPr algn="r">
              <a:defRPr sz="1200"/>
            </a:lvl1pPr>
          </a:lstStyle>
          <a:p>
            <a:fld id="{307C0386-DA16-42B7-A78A-3C147CDE66B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07C0386-DA16-42B7-A78A-3C147CDE66B3}"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07C0386-DA16-42B7-A78A-3C147CDE66B3}"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CB974A-1F27-42C6-B795-FF3416A564FC}" type="datetime1">
              <a:rPr lang="en-US" smtClean="0"/>
              <a:pPr/>
              <a:t>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AE7A42-BFC2-4F15-8E0E-CFC308B85A7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096369-4C9E-4EEC-83F0-AA3FCE4AA9BA}" type="datetime1">
              <a:rPr lang="en-US" smtClean="0"/>
              <a:pPr/>
              <a:t>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AE7A42-BFC2-4F15-8E0E-CFC308B85A7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81825E-FACD-4018-BC99-13E65BCA84D0}" type="datetime1">
              <a:rPr lang="en-US" smtClean="0"/>
              <a:pPr/>
              <a:t>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AE7A42-BFC2-4F15-8E0E-CFC308B85A7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CFA433-6E79-4421-B870-8E8977B63AE2}" type="datetime1">
              <a:rPr lang="en-US" smtClean="0"/>
              <a:pPr/>
              <a:t>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AE7A42-BFC2-4F15-8E0E-CFC308B85A7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F8558A-67B1-41D4-8B0F-C9EF8A6484AE}" type="datetime1">
              <a:rPr lang="en-US" smtClean="0"/>
              <a:pPr/>
              <a:t>11/5/2012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AE7A42-BFC2-4F15-8E0E-CFC308B85A7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EEDAB4-61E0-4B3C-8E37-81B149E34503}" type="datetime1">
              <a:rPr lang="en-US" smtClean="0"/>
              <a:pPr/>
              <a:t>11/5/2012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AE7A42-BFC2-4F15-8E0E-CFC308B85A7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D622E0-080F-4D44-BE2A-628465C029F7}" type="datetime1">
              <a:rPr lang="en-US" smtClean="0"/>
              <a:pPr/>
              <a:t>11/5/2012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AE7A42-BFC2-4F15-8E0E-CFC308B85A7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7B1CFF-22D7-447F-8C55-07F080B202CC}" type="datetime1">
              <a:rPr lang="en-US" smtClean="0"/>
              <a:pPr/>
              <a:t>11/5/2012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AE7A42-BFC2-4F15-8E0E-CFC308B85A7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E2CFB7-1A66-49D8-BFF0-ADAC89EA571F}" type="datetime1">
              <a:rPr lang="en-US" smtClean="0"/>
              <a:pPr/>
              <a:t>11/5/2012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AE7A42-BFC2-4F15-8E0E-CFC308B85A7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794048-30F7-4BEB-83AA-0C4A8F2796B9}" type="datetime1">
              <a:rPr lang="en-US" smtClean="0"/>
              <a:pPr/>
              <a:t>11/5/2012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AE7A42-BFC2-4F15-8E0E-CFC308B85A7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0C0E78-9A86-4751-8E29-74EF947A4C91}" type="datetime1">
              <a:rPr lang="en-US" smtClean="0"/>
              <a:pPr/>
              <a:t>11/5/2012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AE7A42-BFC2-4F15-8E0E-CFC308B85A7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A097BA-D202-4811-9704-6BEF42E53CC7}" type="datetime1">
              <a:rPr lang="en-US" smtClean="0"/>
              <a:pPr/>
              <a:t>11/5/2012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AE7A42-BFC2-4F15-8E0E-CFC308B85A7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PD%20TAS%20-%20Reasons%20for%20Slow%20Adoption%20-Rev%202.xlsx"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Noise%20HPD_TAS%20Potential%20Adopters%20Tracking%20Report%20Rev%202Nov%2012.xls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57620" y="1500174"/>
            <a:ext cx="5286380" cy="1470025"/>
          </a:xfrm>
        </p:spPr>
        <p:txBody>
          <a:bodyPr/>
          <a:lstStyle/>
          <a:p>
            <a:r>
              <a:rPr lang="en-ZA" dirty="0" smtClean="0">
                <a:solidFill>
                  <a:schemeClr val="bg1"/>
                </a:solidFill>
              </a:rPr>
              <a:t>MOSH NOISE TEAM Activities</a:t>
            </a:r>
            <a:endParaRPr lang="en-US" dirty="0">
              <a:solidFill>
                <a:schemeClr val="bg1"/>
              </a:solidFill>
            </a:endParaRPr>
          </a:p>
        </p:txBody>
      </p:sp>
      <p:sp>
        <p:nvSpPr>
          <p:cNvPr id="3" name="Subtitle 2"/>
          <p:cNvSpPr>
            <a:spLocks noGrp="1"/>
          </p:cNvSpPr>
          <p:nvPr>
            <p:ph type="subTitle" idx="1"/>
          </p:nvPr>
        </p:nvSpPr>
        <p:spPr>
          <a:xfrm>
            <a:off x="4572000" y="3286124"/>
            <a:ext cx="3914780" cy="1752600"/>
          </a:xfrm>
        </p:spPr>
        <p:txBody>
          <a:bodyPr/>
          <a:lstStyle/>
          <a:p>
            <a:r>
              <a:rPr lang="en-ZA" dirty="0" smtClean="0"/>
              <a:t>5 November 2012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solidFill>
                  <a:schemeClr val="bg1"/>
                </a:solidFill>
              </a:rPr>
              <a:t>Source Elimination</a:t>
            </a:r>
            <a:endParaRPr lang="en-US" dirty="0">
              <a:solidFill>
                <a:schemeClr val="bg1"/>
              </a:solidFill>
            </a:endParaRPr>
          </a:p>
        </p:txBody>
      </p:sp>
      <p:sp>
        <p:nvSpPr>
          <p:cNvPr id="3" name="Content Placeholder 2"/>
          <p:cNvSpPr>
            <a:spLocks noGrp="1"/>
          </p:cNvSpPr>
          <p:nvPr>
            <p:ph idx="1"/>
          </p:nvPr>
        </p:nvSpPr>
        <p:spPr>
          <a:xfrm>
            <a:off x="457200" y="1600200"/>
            <a:ext cx="3826768" cy="4525963"/>
          </a:xfrm>
        </p:spPr>
        <p:txBody>
          <a:bodyPr>
            <a:normAutofit lnSpcReduction="10000"/>
          </a:bodyPr>
          <a:lstStyle/>
          <a:p>
            <a:pPr marL="342900" lvl="1" indent="-342900">
              <a:buFont typeface="Arial" pitchFamily="34" charset="0"/>
              <a:buChar char="•"/>
              <a:defRPr/>
            </a:pPr>
            <a:r>
              <a:rPr lang="en-GB" sz="3200" dirty="0" smtClean="0">
                <a:solidFill>
                  <a:schemeClr val="bg1"/>
                </a:solidFill>
              </a:rPr>
              <a:t>Current Machines - Drilling</a:t>
            </a:r>
          </a:p>
          <a:p>
            <a:pPr marL="800100" lvl="1" indent="-342900">
              <a:buFont typeface="Courier New" pitchFamily="49" charset="0"/>
              <a:buChar char="o"/>
              <a:defRPr/>
            </a:pPr>
            <a:r>
              <a:rPr lang="en-GB" sz="2000" dirty="0" smtClean="0">
                <a:solidFill>
                  <a:schemeClr val="bg1"/>
                </a:solidFill>
              </a:rPr>
              <a:t>Noise sources are, Exhaust noise, Mechanical noise, Drill steel ringing, Steel on steel on rock, ambient noise,  vibration and Echo</a:t>
            </a:r>
          </a:p>
          <a:p>
            <a:pPr marL="800100" lvl="1" indent="-342900">
              <a:buFont typeface="Courier New" pitchFamily="49" charset="0"/>
              <a:buChar char="o"/>
              <a:defRPr/>
            </a:pPr>
            <a:r>
              <a:rPr lang="en-GB" sz="2000" dirty="0" smtClean="0">
                <a:solidFill>
                  <a:schemeClr val="bg1"/>
                </a:solidFill>
              </a:rPr>
              <a:t>Current focus is on exhaust muffling initiatives</a:t>
            </a:r>
          </a:p>
          <a:p>
            <a:pPr marL="800100" lvl="1" indent="-342900">
              <a:buFont typeface="Courier New" pitchFamily="49" charset="0"/>
              <a:buChar char="o"/>
              <a:defRPr/>
            </a:pPr>
            <a:r>
              <a:rPr lang="en-GB" sz="2000" dirty="0" smtClean="0">
                <a:solidFill>
                  <a:schemeClr val="bg1"/>
                </a:solidFill>
              </a:rPr>
              <a:t>Five more noise sources that can be leveraged</a:t>
            </a:r>
          </a:p>
          <a:p>
            <a:pPr marL="800100" lvl="1" indent="-342900">
              <a:buFont typeface="Courier New" pitchFamily="49" charset="0"/>
              <a:buChar char="o"/>
              <a:defRPr/>
            </a:pPr>
            <a:r>
              <a:rPr lang="en-GB" sz="2000" dirty="0" smtClean="0">
                <a:solidFill>
                  <a:schemeClr val="bg1"/>
                </a:solidFill>
              </a:rPr>
              <a:t>Interaction with Research institutions, T&amp;M Team, OEMs</a:t>
            </a:r>
            <a:endParaRPr lang="en-US" sz="2000" dirty="0" smtClean="0">
              <a:solidFill>
                <a:schemeClr val="bg1"/>
              </a:solidFill>
            </a:endParaRPr>
          </a:p>
        </p:txBody>
      </p:sp>
      <p:pic>
        <p:nvPicPr>
          <p:cNvPr id="4" name="Picture 2"/>
          <p:cNvPicPr>
            <a:picLocks noChangeAspect="1" noChangeArrowheads="1"/>
          </p:cNvPicPr>
          <p:nvPr/>
        </p:nvPicPr>
        <p:blipFill>
          <a:blip r:embed="rId3" cstate="print"/>
          <a:srcRect/>
          <a:stretch>
            <a:fillRect/>
          </a:stretch>
        </p:blipFill>
        <p:spPr bwMode="auto">
          <a:xfrm>
            <a:off x="4438328" y="1340768"/>
            <a:ext cx="4705672" cy="5106572"/>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pPr algn="ctr"/>
            <a:fld id="{3BAE7A42-BFC2-4F15-8E0E-CFC308B85A70}" type="slidenum">
              <a:rPr lang="en-US" b="1" smtClean="0"/>
              <a:pPr algn="ctr"/>
              <a:t>10</a:t>
            </a:fld>
            <a:endParaRPr lang="en-US" b="1"/>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solidFill>
                  <a:schemeClr val="bg1"/>
                </a:solidFill>
              </a:rPr>
              <a:t>Source Elimination</a:t>
            </a:r>
            <a:endParaRPr lang="en-US" dirty="0">
              <a:solidFill>
                <a:schemeClr val="bg1"/>
              </a:solidFill>
            </a:endParaRPr>
          </a:p>
        </p:txBody>
      </p:sp>
      <p:sp>
        <p:nvSpPr>
          <p:cNvPr id="3" name="Content Placeholder 2"/>
          <p:cNvSpPr>
            <a:spLocks noGrp="1"/>
          </p:cNvSpPr>
          <p:nvPr>
            <p:ph idx="1"/>
          </p:nvPr>
        </p:nvSpPr>
        <p:spPr>
          <a:xfrm>
            <a:off x="457200" y="1600200"/>
            <a:ext cx="8075240" cy="4525963"/>
          </a:xfrm>
        </p:spPr>
        <p:txBody>
          <a:bodyPr>
            <a:normAutofit lnSpcReduction="10000"/>
          </a:bodyPr>
          <a:lstStyle/>
          <a:p>
            <a:pPr marL="342900" lvl="1" indent="-342900">
              <a:buFont typeface="Arial" pitchFamily="34" charset="0"/>
              <a:buChar char="•"/>
              <a:defRPr/>
            </a:pPr>
            <a:r>
              <a:rPr lang="en-GB" sz="3200" dirty="0" smtClean="0">
                <a:solidFill>
                  <a:schemeClr val="bg1"/>
                </a:solidFill>
              </a:rPr>
              <a:t>Current Machines – Research Proposal</a:t>
            </a:r>
          </a:p>
          <a:p>
            <a:pPr marL="800100" lvl="1" indent="-342900">
              <a:buFont typeface="Courier New" pitchFamily="49" charset="0"/>
              <a:buChar char="o"/>
              <a:defRPr/>
            </a:pPr>
            <a:r>
              <a:rPr lang="en-GB" sz="2000" b="1" dirty="0" smtClean="0">
                <a:solidFill>
                  <a:schemeClr val="bg1"/>
                </a:solidFill>
              </a:rPr>
              <a:t>Topic </a:t>
            </a:r>
            <a:r>
              <a:rPr lang="en-GB" sz="2000" dirty="0" smtClean="0">
                <a:solidFill>
                  <a:schemeClr val="bg1"/>
                </a:solidFill>
              </a:rPr>
              <a:t>- </a:t>
            </a:r>
            <a:r>
              <a:rPr lang="en-GB" sz="2000" dirty="0" smtClean="0">
                <a:solidFill>
                  <a:schemeClr val="bg1"/>
                </a:solidFill>
              </a:rPr>
              <a:t>Develop a numerical model that will be able to evaluate the contributions of individual noise mechanisms on a drilling machine and possible attenuation thereof.</a:t>
            </a:r>
            <a:endParaRPr lang="en-US" sz="2000" dirty="0" smtClean="0">
              <a:solidFill>
                <a:schemeClr val="bg1"/>
              </a:solidFill>
            </a:endParaRPr>
          </a:p>
          <a:p>
            <a:pPr marL="800100" lvl="1" indent="-342900">
              <a:buFont typeface="Courier New" pitchFamily="49" charset="0"/>
              <a:buChar char="o"/>
              <a:defRPr/>
            </a:pPr>
            <a:r>
              <a:rPr lang="en-GB" sz="2000" dirty="0" smtClean="0">
                <a:solidFill>
                  <a:schemeClr val="bg1"/>
                </a:solidFill>
              </a:rPr>
              <a:t>The model will be able to evaluate the contribution of individual noise mechanisms on the drilling machine.</a:t>
            </a:r>
          </a:p>
          <a:p>
            <a:pPr marL="800100" lvl="1" indent="-342900">
              <a:buFont typeface="Courier New" pitchFamily="49" charset="0"/>
              <a:buChar char="o"/>
              <a:defRPr/>
            </a:pPr>
            <a:r>
              <a:rPr lang="en-GB" sz="2000" dirty="0" smtClean="0">
                <a:solidFill>
                  <a:schemeClr val="bg1"/>
                </a:solidFill>
              </a:rPr>
              <a:t>Once there is an understanding on how to attenuate the other six noise sources (through the model), the information can be used by engineers to further reduce noise from the rock drills. </a:t>
            </a:r>
            <a:endParaRPr lang="en-US" sz="2000" dirty="0" smtClean="0">
              <a:solidFill>
                <a:schemeClr val="bg1"/>
              </a:solidFill>
            </a:endParaRPr>
          </a:p>
          <a:p>
            <a:pPr marL="800100" lvl="1" indent="-342900">
              <a:buFont typeface="Courier New" pitchFamily="49" charset="0"/>
              <a:buChar char="o"/>
              <a:defRPr/>
            </a:pPr>
            <a:r>
              <a:rPr lang="en-GB" sz="2000" dirty="0" smtClean="0">
                <a:solidFill>
                  <a:schemeClr val="bg1"/>
                </a:solidFill>
              </a:rPr>
              <a:t>Outcome – </a:t>
            </a:r>
            <a:r>
              <a:rPr lang="en-GB" sz="2000" dirty="0" smtClean="0">
                <a:solidFill>
                  <a:schemeClr val="bg1"/>
                </a:solidFill>
              </a:rPr>
              <a:t>evaluation of the contribution of individual noise mechanisms on the sound pressure levels caused by the drilling machine and allow the investigation of </a:t>
            </a:r>
            <a:r>
              <a:rPr lang="en-GB" sz="2000" dirty="0" smtClean="0">
                <a:solidFill>
                  <a:schemeClr val="bg1"/>
                </a:solidFill>
              </a:rPr>
              <a:t>possible attenuation measures on the sound pressure field . </a:t>
            </a:r>
            <a:r>
              <a:rPr lang="en-GB" sz="2000" dirty="0" smtClean="0">
                <a:solidFill>
                  <a:srgbClr val="FF0000"/>
                </a:solidFill>
              </a:rPr>
              <a:t>The model will allow simultaneous consideration of multiple drills</a:t>
            </a:r>
            <a:endParaRPr lang="en-US" sz="2000" dirty="0" smtClean="0">
              <a:solidFill>
                <a:srgbClr val="FF0000"/>
              </a:solidFill>
            </a:endParaRPr>
          </a:p>
        </p:txBody>
      </p:sp>
      <p:sp>
        <p:nvSpPr>
          <p:cNvPr id="5" name="Slide Number Placeholder 4"/>
          <p:cNvSpPr>
            <a:spLocks noGrp="1"/>
          </p:cNvSpPr>
          <p:nvPr>
            <p:ph type="sldNum" sz="quarter" idx="12"/>
          </p:nvPr>
        </p:nvSpPr>
        <p:spPr/>
        <p:txBody>
          <a:bodyPr/>
          <a:lstStyle/>
          <a:p>
            <a:pPr algn="ctr"/>
            <a:fld id="{3BAE7A42-BFC2-4F15-8E0E-CFC308B85A70}" type="slidenum">
              <a:rPr lang="en-US" b="1" smtClean="0"/>
              <a:pPr algn="ctr"/>
              <a:t>11</a:t>
            </a:fld>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ox(in)">
                                      <p:cBhvr>
                                        <p:cTn id="10" dur="500"/>
                                        <p:tgtEl>
                                          <p:spTgt spid="3">
                                            <p:txEl>
                                              <p:pRg st="2" end="2"/>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ox(in)">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ox(in)">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solidFill>
                  <a:schemeClr val="bg1"/>
                </a:solidFill>
              </a:rPr>
              <a:t>Source Elimination</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ZA" sz="2400" dirty="0" smtClean="0">
                <a:solidFill>
                  <a:schemeClr val="bg1"/>
                </a:solidFill>
              </a:rPr>
              <a:t>Current Machines – other Equipment</a:t>
            </a:r>
          </a:p>
          <a:p>
            <a:pPr marL="800100" lvl="1" indent="-342900">
              <a:buFont typeface="Courier New" pitchFamily="49" charset="0"/>
              <a:buChar char="o"/>
              <a:defRPr/>
            </a:pPr>
            <a:r>
              <a:rPr lang="en-ZA" sz="2000" dirty="0" smtClean="0">
                <a:solidFill>
                  <a:schemeClr val="bg1"/>
                </a:solidFill>
              </a:rPr>
              <a:t>Assist the Industry with a source elimination Repository</a:t>
            </a:r>
          </a:p>
          <a:p>
            <a:pPr marL="800100" lvl="1" indent="-342900">
              <a:buFont typeface="Courier New" pitchFamily="49" charset="0"/>
              <a:buChar char="o"/>
              <a:defRPr/>
            </a:pPr>
            <a:r>
              <a:rPr lang="en-ZA" sz="2000" dirty="0" smtClean="0">
                <a:solidFill>
                  <a:schemeClr val="bg1"/>
                </a:solidFill>
              </a:rPr>
              <a:t>Some initiatives will be candidates for the new leading practice</a:t>
            </a:r>
          </a:p>
          <a:p>
            <a:pPr marL="800100" lvl="1" indent="-342900">
              <a:buFont typeface="Courier New" pitchFamily="49" charset="0"/>
              <a:buChar char="o"/>
              <a:defRPr/>
            </a:pPr>
            <a:endParaRPr lang="en-ZA" sz="2000" dirty="0" smtClean="0">
              <a:solidFill>
                <a:schemeClr val="bg1"/>
              </a:solidFill>
            </a:endParaRPr>
          </a:p>
          <a:p>
            <a:pPr marL="342900" lvl="1" indent="-342900">
              <a:buFontTx/>
              <a:buChar char="•"/>
              <a:defRPr/>
            </a:pPr>
            <a:r>
              <a:rPr lang="en-US" sz="2400" dirty="0" smtClean="0">
                <a:solidFill>
                  <a:schemeClr val="bg1"/>
                </a:solidFill>
              </a:rPr>
              <a:t>Source Elimination - </a:t>
            </a:r>
            <a:r>
              <a:rPr lang="en-GB" sz="2400" dirty="0" smtClean="0">
                <a:solidFill>
                  <a:schemeClr val="bg1"/>
                </a:solidFill>
              </a:rPr>
              <a:t> Future mines and expansion projects</a:t>
            </a:r>
            <a:endParaRPr lang="en-US" sz="2400" dirty="0" smtClean="0">
              <a:solidFill>
                <a:schemeClr val="bg1"/>
              </a:solidFill>
            </a:endParaRPr>
          </a:p>
          <a:p>
            <a:pPr marL="800100" lvl="1" indent="-342900">
              <a:buFont typeface="Courier New" pitchFamily="49" charset="0"/>
              <a:buChar char="o"/>
              <a:defRPr/>
            </a:pPr>
            <a:r>
              <a:rPr lang="en-GB" sz="2000" dirty="0" smtClean="0">
                <a:solidFill>
                  <a:schemeClr val="bg1"/>
                </a:solidFill>
              </a:rPr>
              <a:t>Not explicitly catered for by MOSH process </a:t>
            </a:r>
          </a:p>
          <a:p>
            <a:pPr marL="800100" lvl="1" indent="-342900">
              <a:buFont typeface="Courier New" pitchFamily="49" charset="0"/>
              <a:buChar char="o"/>
              <a:defRPr/>
            </a:pPr>
            <a:r>
              <a:rPr lang="en-GB" sz="2000" dirty="0" smtClean="0">
                <a:solidFill>
                  <a:schemeClr val="bg1"/>
                </a:solidFill>
              </a:rPr>
              <a:t>Forum where to influence the direction towards the usage of quieter rock breaking mechanisms such as hydraulic, electric drills </a:t>
            </a:r>
          </a:p>
          <a:p>
            <a:pPr marL="800100" lvl="1" indent="-342900">
              <a:buFont typeface="Courier New" pitchFamily="49" charset="0"/>
              <a:buChar char="o"/>
              <a:defRPr/>
            </a:pPr>
            <a:r>
              <a:rPr lang="en-GB" sz="2000" dirty="0" smtClean="0">
                <a:solidFill>
                  <a:schemeClr val="bg1"/>
                </a:solidFill>
              </a:rPr>
              <a:t>The decision to use quieter rock breaking mechanisms is part of mine design and feasibility studies hence the benefits will be longer-term side</a:t>
            </a:r>
          </a:p>
          <a:p>
            <a:pPr marL="800100" lvl="1" indent="-342900">
              <a:buFont typeface="Courier New" pitchFamily="49" charset="0"/>
              <a:buChar char="o"/>
              <a:defRPr/>
            </a:pPr>
            <a:r>
              <a:rPr lang="en-GB" sz="2000" dirty="0" smtClean="0">
                <a:solidFill>
                  <a:schemeClr val="bg1"/>
                </a:solidFill>
              </a:rPr>
              <a:t>Drilling Selection tool</a:t>
            </a:r>
          </a:p>
          <a:p>
            <a:pPr marL="800100" lvl="1" indent="-342900">
              <a:buFont typeface="Courier New" pitchFamily="49" charset="0"/>
              <a:buChar char="o"/>
              <a:defRPr/>
            </a:pPr>
            <a:endParaRPr lang="en-ZA" sz="2000" dirty="0" smtClean="0">
              <a:solidFill>
                <a:schemeClr val="bg1"/>
              </a:solidFill>
            </a:endParaRPr>
          </a:p>
          <a:p>
            <a:pPr marL="800100" lvl="1" indent="-342900">
              <a:buFont typeface="Courier New" pitchFamily="49" charset="0"/>
              <a:buChar char="o"/>
              <a:defRPr/>
            </a:pPr>
            <a:endParaRPr lang="en-US" sz="2000" dirty="0">
              <a:solidFill>
                <a:schemeClr val="bg1"/>
              </a:solidFill>
            </a:endParaRPr>
          </a:p>
        </p:txBody>
      </p:sp>
      <p:sp>
        <p:nvSpPr>
          <p:cNvPr id="4" name="Slide Number Placeholder 3"/>
          <p:cNvSpPr>
            <a:spLocks noGrp="1"/>
          </p:cNvSpPr>
          <p:nvPr>
            <p:ph type="sldNum" sz="quarter" idx="12"/>
          </p:nvPr>
        </p:nvSpPr>
        <p:spPr/>
        <p:txBody>
          <a:bodyPr/>
          <a:lstStyle/>
          <a:p>
            <a:pPr algn="ctr"/>
            <a:fld id="{3BAE7A42-BFC2-4F15-8E0E-CFC308B85A70}" type="slidenum">
              <a:rPr lang="en-US" b="1" smtClean="0"/>
              <a:pPr algn="ctr"/>
              <a:t>12</a:t>
            </a:fld>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ox(in)">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ox(in)">
                                      <p:cBhvr>
                                        <p:cTn id="18" dur="500"/>
                                        <p:tgtEl>
                                          <p:spTgt spid="3">
                                            <p:txEl>
                                              <p:pRg st="4" end="4"/>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box(in)">
                                      <p:cBhvr>
                                        <p:cTn id="21" dur="500"/>
                                        <p:tgtEl>
                                          <p:spTgt spid="3">
                                            <p:txEl>
                                              <p:pRg st="5" end="5"/>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box(in)">
                                      <p:cBhvr>
                                        <p:cTn id="24" dur="500"/>
                                        <p:tgtEl>
                                          <p:spTgt spid="3">
                                            <p:txEl>
                                              <p:pRg st="6" end="6"/>
                                            </p:txEl>
                                          </p:spTgt>
                                        </p:tgtEl>
                                      </p:cBhvr>
                                    </p:animEffect>
                                  </p:childTnLst>
                                </p:cTn>
                              </p:par>
                              <p:par>
                                <p:cTn id="25" presetID="4" presetClass="entr" presetSubtype="16"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ox(in)">
                                      <p:cBhvr>
                                        <p:cTn id="27" dur="500"/>
                                        <p:tgtEl>
                                          <p:spTgt spid="3">
                                            <p:txEl>
                                              <p:pRg st="7" end="7"/>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box(in)">
                                      <p:cBhvr>
                                        <p:cTn id="3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solidFill>
                  <a:schemeClr val="bg1"/>
                </a:solidFill>
              </a:rPr>
              <a:t>Discussion Points</a:t>
            </a:r>
            <a:endParaRPr lang="en-US" dirty="0">
              <a:solidFill>
                <a:schemeClr val="bg1"/>
              </a:solidFill>
            </a:endParaRPr>
          </a:p>
        </p:txBody>
      </p:sp>
      <p:sp>
        <p:nvSpPr>
          <p:cNvPr id="5" name="Content Placeholder 2"/>
          <p:cNvSpPr>
            <a:spLocks noGrp="1"/>
          </p:cNvSpPr>
          <p:nvPr>
            <p:ph idx="1"/>
          </p:nvPr>
        </p:nvSpPr>
        <p:spPr/>
        <p:txBody>
          <a:bodyPr/>
          <a:lstStyle/>
          <a:p>
            <a:r>
              <a:rPr lang="en-US" dirty="0" smtClean="0">
                <a:solidFill>
                  <a:schemeClr val="bg1"/>
                </a:solidFill>
              </a:rPr>
              <a:t>Background</a:t>
            </a:r>
            <a:endParaRPr lang="en-US" sz="2000" b="1" dirty="0" smtClean="0">
              <a:solidFill>
                <a:schemeClr val="bg1"/>
              </a:solidFill>
            </a:endParaRPr>
          </a:p>
          <a:p>
            <a:r>
              <a:rPr lang="en-US" dirty="0" smtClean="0">
                <a:solidFill>
                  <a:schemeClr val="bg1"/>
                </a:solidFill>
              </a:rPr>
              <a:t>Noise Team Activities</a:t>
            </a:r>
            <a:endParaRPr lang="en-US" sz="1800" b="1" dirty="0" smtClean="0">
              <a:solidFill>
                <a:schemeClr val="bg1"/>
              </a:solidFill>
            </a:endParaRPr>
          </a:p>
          <a:p>
            <a:r>
              <a:rPr lang="en-US" dirty="0" smtClean="0"/>
              <a:t>Future Activities</a:t>
            </a:r>
            <a:endParaRPr lang="en-US" dirty="0"/>
          </a:p>
        </p:txBody>
      </p:sp>
      <p:sp>
        <p:nvSpPr>
          <p:cNvPr id="4" name="Slide Number Placeholder 3"/>
          <p:cNvSpPr>
            <a:spLocks noGrp="1"/>
          </p:cNvSpPr>
          <p:nvPr>
            <p:ph type="sldNum" sz="quarter" idx="12"/>
          </p:nvPr>
        </p:nvSpPr>
        <p:spPr/>
        <p:txBody>
          <a:bodyPr/>
          <a:lstStyle/>
          <a:p>
            <a:pPr algn="ctr"/>
            <a:fld id="{3BAE7A42-BFC2-4F15-8E0E-CFC308B85A70}" type="slidenum">
              <a:rPr lang="en-US" b="1" smtClean="0"/>
              <a:pPr algn="ctr"/>
              <a:t>13</a:t>
            </a:fld>
            <a:endParaRPr lang="en-US"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solidFill>
                  <a:schemeClr val="bg1"/>
                </a:solidFill>
              </a:rPr>
              <a:t>Future Activities</a:t>
            </a:r>
            <a:endParaRPr lang="en-US" dirty="0">
              <a:solidFill>
                <a:schemeClr val="bg1"/>
              </a:solidFill>
            </a:endParaRPr>
          </a:p>
        </p:txBody>
      </p:sp>
      <p:grpSp>
        <p:nvGrpSpPr>
          <p:cNvPr id="14" name="Group 13"/>
          <p:cNvGrpSpPr/>
          <p:nvPr/>
        </p:nvGrpSpPr>
        <p:grpSpPr>
          <a:xfrm>
            <a:off x="0" y="1547191"/>
            <a:ext cx="3276600" cy="5257799"/>
            <a:chOff x="-74000" y="-1"/>
            <a:chExt cx="1447498" cy="5257800"/>
          </a:xfrm>
        </p:grpSpPr>
        <p:sp>
          <p:nvSpPr>
            <p:cNvPr id="15" name="Flowchart: Manual Operation 14"/>
            <p:cNvSpPr/>
            <p:nvPr/>
          </p:nvSpPr>
          <p:spPr>
            <a:xfrm rot="16200000">
              <a:off x="-1979151" y="1905150"/>
              <a:ext cx="5257800" cy="1447498"/>
            </a:xfrm>
            <a:prstGeom prst="flowChartManualOperation">
              <a:avLst/>
            </a:prstGeom>
            <a:solidFill>
              <a:srgbClr val="C49F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6" name="Flowchart: Manual Operation 4"/>
            <p:cNvSpPr/>
            <p:nvPr/>
          </p:nvSpPr>
          <p:spPr>
            <a:xfrm>
              <a:off x="-59456" y="1051560"/>
              <a:ext cx="1378569" cy="31546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2550" tIns="0" rIns="83936" bIns="0" numCol="1" spcCol="1270" anchor="t" anchorCtr="0">
              <a:noAutofit/>
            </a:bodyPr>
            <a:lstStyle/>
            <a:p>
              <a:pPr lvl="0" algn="l" defTabSz="577850">
                <a:lnSpc>
                  <a:spcPct val="90000"/>
                </a:lnSpc>
                <a:spcBef>
                  <a:spcPct val="0"/>
                </a:spcBef>
                <a:spcAft>
                  <a:spcPct val="35000"/>
                </a:spcAft>
              </a:pPr>
              <a:r>
                <a:rPr lang="en-US" b="1" kern="1200" dirty="0" smtClean="0"/>
                <a:t>Source Elimination – Current Machines</a:t>
              </a:r>
              <a:endParaRPr lang="en-US" b="1" kern="1200" dirty="0"/>
            </a:p>
            <a:p>
              <a:pPr marL="57150" lvl="1" indent="-57150" defTabSz="444500">
                <a:lnSpc>
                  <a:spcPct val="90000"/>
                </a:lnSpc>
                <a:spcAft>
                  <a:spcPct val="15000"/>
                </a:spcAft>
                <a:buChar char="••"/>
              </a:pPr>
              <a:r>
                <a:rPr lang="en-US" sz="1200" kern="1200" dirty="0" smtClean="0"/>
                <a:t>Collaborate with T&amp; </a:t>
              </a:r>
              <a:r>
                <a:rPr lang="en-US" sz="1200" dirty="0" smtClean="0"/>
                <a:t>M Team and CM&amp; </a:t>
              </a:r>
              <a:r>
                <a:rPr lang="en-US" sz="1200" kern="1200" dirty="0" smtClean="0"/>
                <a:t>CCs , MHSC, University of Pretoria &amp; other research institutions – </a:t>
              </a:r>
              <a:r>
                <a:rPr lang="en-US" sz="1200" b="1" kern="1200" dirty="0" smtClean="0">
                  <a:solidFill>
                    <a:srgbClr val="FF0000"/>
                  </a:solidFill>
                </a:rPr>
                <a:t>OCT 2012</a:t>
              </a:r>
            </a:p>
            <a:p>
              <a:pPr marL="57150" lvl="1" indent="-57150" algn="l" defTabSz="444500">
                <a:lnSpc>
                  <a:spcPct val="90000"/>
                </a:lnSpc>
                <a:spcBef>
                  <a:spcPct val="0"/>
                </a:spcBef>
                <a:spcAft>
                  <a:spcPct val="15000"/>
                </a:spcAft>
                <a:buChar char="••"/>
              </a:pPr>
              <a:r>
                <a:rPr lang="en-US" sz="1200" kern="1200" dirty="0" smtClean="0"/>
                <a:t>Regular progress reports at Industry Team Meetings </a:t>
              </a:r>
              <a:endParaRPr lang="en-US" sz="1200" b="1" kern="1200" dirty="0" smtClean="0">
                <a:solidFill>
                  <a:srgbClr val="FF0000"/>
                </a:solidFill>
              </a:endParaRPr>
            </a:p>
          </p:txBody>
        </p:sp>
      </p:grpSp>
      <p:grpSp>
        <p:nvGrpSpPr>
          <p:cNvPr id="17" name="Group 18"/>
          <p:cNvGrpSpPr/>
          <p:nvPr/>
        </p:nvGrpSpPr>
        <p:grpSpPr>
          <a:xfrm>
            <a:off x="3200400" y="1394792"/>
            <a:ext cx="2971800" cy="5562600"/>
            <a:chOff x="1479987" y="0"/>
            <a:chExt cx="1373497" cy="5257800"/>
          </a:xfrm>
        </p:grpSpPr>
        <p:sp>
          <p:nvSpPr>
            <p:cNvPr id="18" name="Flowchart: Manual Operation 17"/>
            <p:cNvSpPr/>
            <p:nvPr/>
          </p:nvSpPr>
          <p:spPr>
            <a:xfrm rot="16200000">
              <a:off x="-462164" y="1942151"/>
              <a:ext cx="5257800" cy="1373497"/>
            </a:xfrm>
            <a:prstGeom prst="flowChartManualOperation">
              <a:avLst/>
            </a:prstGeom>
            <a:solidFill>
              <a:srgbClr val="C49F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9" name="Flowchart: Manual Operation 4"/>
            <p:cNvSpPr/>
            <p:nvPr/>
          </p:nvSpPr>
          <p:spPr>
            <a:xfrm rot="21600000">
              <a:off x="1479987" y="1051560"/>
              <a:ext cx="1373497" cy="31546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2550" tIns="0" rIns="83936" bIns="0" numCol="1" spcCol="1270" anchor="t" anchorCtr="0">
              <a:noAutofit/>
            </a:bodyPr>
            <a:lstStyle/>
            <a:p>
              <a:pPr lvl="0" algn="l" defTabSz="577850">
                <a:lnSpc>
                  <a:spcPct val="90000"/>
                </a:lnSpc>
                <a:spcBef>
                  <a:spcPct val="0"/>
                </a:spcBef>
                <a:spcAft>
                  <a:spcPct val="35000"/>
                </a:spcAft>
              </a:pPr>
              <a:r>
                <a:rPr lang="en-US" b="1" kern="1200" dirty="0" smtClean="0"/>
                <a:t>Source Elimination -  Expansion projects and new mine</a:t>
              </a:r>
            </a:p>
            <a:p>
              <a:pPr marL="57150" lvl="1" indent="-57150" algn="l" defTabSz="444500">
                <a:lnSpc>
                  <a:spcPct val="90000"/>
                </a:lnSpc>
                <a:spcBef>
                  <a:spcPct val="0"/>
                </a:spcBef>
                <a:spcAft>
                  <a:spcPct val="15000"/>
                </a:spcAft>
                <a:buChar char="••"/>
              </a:pPr>
              <a:r>
                <a:rPr lang="en-US" sz="1200" b="0" i="0" u="none" kern="1200" dirty="0" smtClean="0"/>
                <a:t>Discuss</a:t>
              </a:r>
              <a:r>
                <a:rPr lang="en-US" sz="1200" dirty="0" smtClean="0"/>
                <a:t>ion </a:t>
              </a:r>
              <a:r>
                <a:rPr lang="en-US" sz="1200" b="0" i="0" u="none" kern="1200" dirty="0" smtClean="0"/>
                <a:t>with the MOSH Taskforce -  </a:t>
              </a:r>
              <a:r>
                <a:rPr lang="en-US" sz="1200" b="1" kern="1200" dirty="0" smtClean="0">
                  <a:solidFill>
                    <a:srgbClr val="FF0000"/>
                  </a:solidFill>
                </a:rPr>
                <a:t>19 Oct 2012</a:t>
              </a:r>
            </a:p>
            <a:p>
              <a:pPr marL="57150" lvl="1" indent="-57150" algn="l" defTabSz="444500">
                <a:lnSpc>
                  <a:spcPct val="90000"/>
                </a:lnSpc>
                <a:spcBef>
                  <a:spcPct val="0"/>
                </a:spcBef>
                <a:spcAft>
                  <a:spcPct val="15000"/>
                </a:spcAft>
                <a:buChar char="••"/>
              </a:pPr>
              <a:r>
                <a:rPr lang="en-US" sz="1200" b="0" i="0" u="none" kern="1200" dirty="0" smtClean="0"/>
                <a:t>Obtain a list of design personnel from the MOSH Taskforce – </a:t>
              </a:r>
              <a:r>
                <a:rPr lang="en-US" sz="1200" b="1" kern="1200" dirty="0" smtClean="0">
                  <a:solidFill>
                    <a:srgbClr val="FF0000"/>
                  </a:solidFill>
                </a:rPr>
                <a:t>16 Nov 2012</a:t>
              </a:r>
            </a:p>
            <a:p>
              <a:pPr marL="57150" lvl="1" indent="-57150" algn="l" defTabSz="444500">
                <a:lnSpc>
                  <a:spcPct val="90000"/>
                </a:lnSpc>
                <a:spcBef>
                  <a:spcPct val="0"/>
                </a:spcBef>
                <a:spcAft>
                  <a:spcPct val="15000"/>
                </a:spcAft>
                <a:buChar char="••"/>
              </a:pPr>
              <a:r>
                <a:rPr lang="en-US" sz="1200" dirty="0" smtClean="0"/>
                <a:t>Drilling Selection Tool  </a:t>
              </a:r>
              <a:r>
                <a:rPr lang="en-US" sz="1200" b="1" dirty="0" smtClean="0">
                  <a:solidFill>
                    <a:srgbClr val="FF0000"/>
                  </a:solidFill>
                </a:rPr>
                <a:t>- Nov 2012</a:t>
              </a:r>
            </a:p>
            <a:p>
              <a:pPr marL="57150" lvl="1" indent="-57150" defTabSz="444500">
                <a:lnSpc>
                  <a:spcPct val="90000"/>
                </a:lnSpc>
                <a:spcAft>
                  <a:spcPct val="15000"/>
                </a:spcAft>
                <a:buFontTx/>
                <a:buChar char="••"/>
              </a:pPr>
              <a:r>
                <a:rPr lang="en-US" sz="1200" dirty="0" smtClean="0"/>
                <a:t>Regular progress reports at Industry Team Meeting  </a:t>
              </a:r>
              <a:endParaRPr lang="en-US" sz="1200" b="1" dirty="0" smtClean="0">
                <a:solidFill>
                  <a:srgbClr val="FF0000"/>
                </a:solidFill>
              </a:endParaRPr>
            </a:p>
            <a:p>
              <a:pPr marL="57150" lvl="1" indent="-57150" algn="l" defTabSz="444500">
                <a:lnSpc>
                  <a:spcPct val="90000"/>
                </a:lnSpc>
                <a:spcBef>
                  <a:spcPct val="0"/>
                </a:spcBef>
                <a:spcAft>
                  <a:spcPct val="15000"/>
                </a:spcAft>
                <a:buChar char="••"/>
              </a:pPr>
              <a:endParaRPr lang="en-US" sz="1200" b="1" kern="1200" dirty="0" smtClean="0">
                <a:solidFill>
                  <a:srgbClr val="FF0000"/>
                </a:solidFill>
              </a:endParaRPr>
            </a:p>
          </p:txBody>
        </p:sp>
      </p:grpSp>
      <p:grpSp>
        <p:nvGrpSpPr>
          <p:cNvPr id="20" name="Group 21"/>
          <p:cNvGrpSpPr/>
          <p:nvPr/>
        </p:nvGrpSpPr>
        <p:grpSpPr>
          <a:xfrm>
            <a:off x="6248400" y="1318591"/>
            <a:ext cx="3124199" cy="5638800"/>
            <a:chOff x="2956495" y="-38100"/>
            <a:chExt cx="1524001" cy="5257800"/>
          </a:xfrm>
        </p:grpSpPr>
        <p:sp>
          <p:nvSpPr>
            <p:cNvPr id="21" name="Flowchart: Manual Operation 20"/>
            <p:cNvSpPr/>
            <p:nvPr/>
          </p:nvSpPr>
          <p:spPr>
            <a:xfrm rot="16200000">
              <a:off x="1033840" y="1884555"/>
              <a:ext cx="5257800" cy="1412489"/>
            </a:xfrm>
            <a:prstGeom prst="flowChartManualOperation">
              <a:avLst/>
            </a:prstGeom>
            <a:solidFill>
              <a:srgbClr val="C49F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2" name="Flowchart: Manual Operation 4"/>
            <p:cNvSpPr/>
            <p:nvPr/>
          </p:nvSpPr>
          <p:spPr>
            <a:xfrm>
              <a:off x="2956496" y="1051560"/>
              <a:ext cx="1524000" cy="31546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2550" tIns="0" rIns="83936" bIns="0" numCol="1" spcCol="1270" anchor="t" anchorCtr="0">
              <a:noAutofit/>
            </a:bodyPr>
            <a:lstStyle/>
            <a:p>
              <a:pPr lvl="0" algn="l" defTabSz="577850">
                <a:lnSpc>
                  <a:spcPct val="90000"/>
                </a:lnSpc>
                <a:spcBef>
                  <a:spcPct val="0"/>
                </a:spcBef>
                <a:spcAft>
                  <a:spcPct val="35000"/>
                </a:spcAft>
              </a:pPr>
              <a:r>
                <a:rPr lang="en-US" b="1" kern="1200" dirty="0" smtClean="0"/>
                <a:t>HPD TAS Tool</a:t>
              </a:r>
              <a:endParaRPr lang="en-US" b="1" kern="1200" dirty="0"/>
            </a:p>
            <a:p>
              <a:pPr marL="57150" lvl="1" indent="-57150" algn="l" defTabSz="444500">
                <a:lnSpc>
                  <a:spcPct val="90000"/>
                </a:lnSpc>
                <a:spcBef>
                  <a:spcPct val="0"/>
                </a:spcBef>
                <a:spcAft>
                  <a:spcPct val="15000"/>
                </a:spcAft>
                <a:buChar char="••"/>
              </a:pPr>
              <a:r>
                <a:rPr lang="en-US" sz="1200" b="0" i="0" u="none" kern="1200" dirty="0" smtClean="0">
                  <a:solidFill>
                    <a:schemeClr val="tx1"/>
                  </a:solidFill>
                </a:rPr>
                <a:t>Daft Assessment Tool –</a:t>
              </a:r>
              <a:r>
                <a:rPr lang="en-US" sz="1200" b="1" kern="1200" dirty="0" smtClean="0">
                  <a:solidFill>
                    <a:schemeClr val="tx1"/>
                  </a:solidFill>
                </a:rPr>
                <a:t>Sept 2012</a:t>
              </a:r>
              <a:endParaRPr lang="en-US" sz="1200" b="1" kern="1200" dirty="0">
                <a:solidFill>
                  <a:schemeClr val="tx1"/>
                </a:solidFill>
              </a:endParaRPr>
            </a:p>
            <a:p>
              <a:pPr marL="57150" lvl="1" indent="-57150" algn="l" defTabSz="444500">
                <a:lnSpc>
                  <a:spcPct val="90000"/>
                </a:lnSpc>
                <a:spcBef>
                  <a:spcPct val="0"/>
                </a:spcBef>
                <a:spcAft>
                  <a:spcPct val="15000"/>
                </a:spcAft>
                <a:buChar char="••"/>
              </a:pPr>
              <a:r>
                <a:rPr lang="en-US" sz="1200" dirty="0" smtClean="0"/>
                <a:t>Assist the adopter and Implementers </a:t>
              </a:r>
              <a:r>
                <a:rPr lang="en-US" sz="1200" b="1" dirty="0" smtClean="0">
                  <a:solidFill>
                    <a:srgbClr val="FF0000"/>
                  </a:solidFill>
                </a:rPr>
                <a:t>– Jan 2013</a:t>
              </a:r>
            </a:p>
            <a:p>
              <a:pPr marL="57150" lvl="1" indent="-57150" algn="l" defTabSz="444500">
                <a:lnSpc>
                  <a:spcPct val="90000"/>
                </a:lnSpc>
                <a:spcBef>
                  <a:spcPct val="0"/>
                </a:spcBef>
                <a:spcAft>
                  <a:spcPct val="15000"/>
                </a:spcAft>
                <a:buChar char="••"/>
              </a:pPr>
              <a:r>
                <a:rPr lang="en-US" sz="1200" dirty="0" smtClean="0"/>
                <a:t>Facilitate Interest group activities </a:t>
              </a:r>
              <a:r>
                <a:rPr lang="en-US" sz="1200" b="1" kern="1200" dirty="0" smtClean="0">
                  <a:solidFill>
                    <a:srgbClr val="FF0000"/>
                  </a:solidFill>
                </a:rPr>
                <a:t>– Nov 2012</a:t>
              </a:r>
            </a:p>
            <a:p>
              <a:pPr marL="57150" lvl="1" indent="-57150" defTabSz="444500">
                <a:lnSpc>
                  <a:spcPct val="90000"/>
                </a:lnSpc>
                <a:spcAft>
                  <a:spcPct val="15000"/>
                </a:spcAft>
                <a:buFontTx/>
                <a:buChar char="••"/>
              </a:pPr>
              <a:r>
                <a:rPr lang="en-US" sz="1200" dirty="0" smtClean="0"/>
                <a:t>Regular progress reports at Industry Team Meetings </a:t>
              </a:r>
              <a:endParaRPr lang="en-US" sz="1200" b="1" dirty="0" smtClean="0">
                <a:solidFill>
                  <a:srgbClr val="FF0000"/>
                </a:solidFill>
              </a:endParaRPr>
            </a:p>
            <a:p>
              <a:pPr marL="57150" lvl="1" indent="-57150" algn="l" defTabSz="444500">
                <a:lnSpc>
                  <a:spcPct val="90000"/>
                </a:lnSpc>
                <a:spcBef>
                  <a:spcPct val="0"/>
                </a:spcBef>
                <a:spcAft>
                  <a:spcPct val="15000"/>
                </a:spcAft>
                <a:buChar char="••"/>
              </a:pPr>
              <a:endParaRPr lang="en-US" sz="1000" b="1" kern="1200" dirty="0" smtClean="0">
                <a:solidFill>
                  <a:srgbClr val="FF0000"/>
                </a:solidFill>
              </a:endParaRPr>
            </a:p>
          </p:txBody>
        </p:sp>
      </p:grpSp>
      <p:sp>
        <p:nvSpPr>
          <p:cNvPr id="12" name="Slide Number Placeholder 11"/>
          <p:cNvSpPr>
            <a:spLocks noGrp="1"/>
          </p:cNvSpPr>
          <p:nvPr>
            <p:ph type="sldNum" sz="quarter" idx="12"/>
          </p:nvPr>
        </p:nvSpPr>
        <p:spPr/>
        <p:txBody>
          <a:bodyPr/>
          <a:lstStyle/>
          <a:p>
            <a:pPr algn="ctr"/>
            <a:fld id="{3BAE7A42-BFC2-4F15-8E0E-CFC308B85A70}" type="slidenum">
              <a:rPr lang="en-US" b="1" smtClean="0"/>
              <a:pPr algn="ctr"/>
              <a:t>14</a:t>
            </a:fld>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ox(in)">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ox(in)">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box(in)">
                                      <p:cBhvr>
                                        <p:cTn id="1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Future Activities</a:t>
            </a:r>
            <a:endParaRPr lang="en-US" dirty="0">
              <a:solidFill>
                <a:schemeClr val="bg1"/>
              </a:solidFill>
            </a:endParaRPr>
          </a:p>
        </p:txBody>
      </p:sp>
      <p:grpSp>
        <p:nvGrpSpPr>
          <p:cNvPr id="4" name="Group 24"/>
          <p:cNvGrpSpPr/>
          <p:nvPr/>
        </p:nvGrpSpPr>
        <p:grpSpPr>
          <a:xfrm>
            <a:off x="152400" y="1280492"/>
            <a:ext cx="3048000" cy="5676900"/>
            <a:chOff x="4433005" y="0"/>
            <a:chExt cx="1373497" cy="5257800"/>
          </a:xfrm>
        </p:grpSpPr>
        <p:sp>
          <p:nvSpPr>
            <p:cNvPr id="5" name="Flowchart: Manual Operation 4"/>
            <p:cNvSpPr/>
            <p:nvPr/>
          </p:nvSpPr>
          <p:spPr>
            <a:xfrm rot="16200000">
              <a:off x="2490854" y="1942151"/>
              <a:ext cx="5257800" cy="1373497"/>
            </a:xfrm>
            <a:prstGeom prst="flowChartManualOperation">
              <a:avLst/>
            </a:prstGeom>
            <a:solidFill>
              <a:srgbClr val="C49F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Flowchart: Manual Operation 4"/>
            <p:cNvSpPr/>
            <p:nvPr/>
          </p:nvSpPr>
          <p:spPr>
            <a:xfrm rot="21600000">
              <a:off x="4433005" y="1051560"/>
              <a:ext cx="1373497" cy="31546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2550" tIns="0" rIns="83936" bIns="0" numCol="1" spcCol="1270" anchor="t" anchorCtr="0">
              <a:noAutofit/>
            </a:bodyPr>
            <a:lstStyle/>
            <a:p>
              <a:pPr lvl="0" algn="l" defTabSz="577850">
                <a:lnSpc>
                  <a:spcPct val="90000"/>
                </a:lnSpc>
                <a:spcBef>
                  <a:spcPct val="0"/>
                </a:spcBef>
                <a:spcAft>
                  <a:spcPct val="35000"/>
                </a:spcAft>
              </a:pPr>
              <a:r>
                <a:rPr lang="en-US" b="1" kern="1200" dirty="0" smtClean="0"/>
                <a:t>Source Elimination  Repository</a:t>
              </a:r>
              <a:endParaRPr lang="en-US" b="1" kern="1200" dirty="0"/>
            </a:p>
            <a:p>
              <a:pPr marL="57150" lvl="1" indent="-57150" defTabSz="444500">
                <a:lnSpc>
                  <a:spcPct val="90000"/>
                </a:lnSpc>
                <a:spcBef>
                  <a:spcPct val="0"/>
                </a:spcBef>
                <a:spcAft>
                  <a:spcPct val="15000"/>
                </a:spcAft>
                <a:buChar char="••"/>
              </a:pPr>
              <a:r>
                <a:rPr lang="en-US" sz="1200" dirty="0" smtClean="0"/>
                <a:t>Compile summary of the practices and contact personnel  - </a:t>
              </a:r>
              <a:r>
                <a:rPr lang="en-US" sz="1200" b="1" dirty="0" smtClean="0">
                  <a:solidFill>
                    <a:srgbClr val="FF0000"/>
                  </a:solidFill>
                </a:rPr>
                <a:t>14 Nov 2012</a:t>
              </a:r>
            </a:p>
            <a:p>
              <a:pPr marL="57150" lvl="1" indent="-57150" defTabSz="444500">
                <a:lnSpc>
                  <a:spcPct val="90000"/>
                </a:lnSpc>
                <a:spcBef>
                  <a:spcPct val="0"/>
                </a:spcBef>
                <a:spcAft>
                  <a:spcPct val="15000"/>
                </a:spcAft>
                <a:buChar char="••"/>
              </a:pPr>
              <a:r>
                <a:rPr lang="en-US" sz="1200" dirty="0" smtClean="0"/>
                <a:t>Source elimination repository on MOSH website - </a:t>
              </a:r>
              <a:r>
                <a:rPr lang="en-US" sz="1200" b="1" dirty="0" smtClean="0">
                  <a:solidFill>
                    <a:srgbClr val="FF0000"/>
                  </a:solidFill>
                </a:rPr>
                <a:t>14 Nov 2012</a:t>
              </a:r>
              <a:endParaRPr lang="en-US" sz="1200" dirty="0" smtClean="0"/>
            </a:p>
          </p:txBody>
        </p:sp>
      </p:grpSp>
      <p:grpSp>
        <p:nvGrpSpPr>
          <p:cNvPr id="7" name="Group 30"/>
          <p:cNvGrpSpPr/>
          <p:nvPr/>
        </p:nvGrpSpPr>
        <p:grpSpPr>
          <a:xfrm>
            <a:off x="3276600" y="1394792"/>
            <a:ext cx="2819400" cy="5334000"/>
            <a:chOff x="5909515" y="0"/>
            <a:chExt cx="1373497" cy="5257800"/>
          </a:xfrm>
        </p:grpSpPr>
        <p:sp>
          <p:nvSpPr>
            <p:cNvPr id="8" name="Flowchart: Manual Operation 7"/>
            <p:cNvSpPr/>
            <p:nvPr/>
          </p:nvSpPr>
          <p:spPr>
            <a:xfrm rot="16200000">
              <a:off x="3967364" y="1942151"/>
              <a:ext cx="5257800" cy="1373497"/>
            </a:xfrm>
            <a:prstGeom prst="flowChartManualOperation">
              <a:avLst/>
            </a:prstGeom>
            <a:solidFill>
              <a:srgbClr val="C49F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 name="Flowchart: Manual Operation 4"/>
            <p:cNvSpPr/>
            <p:nvPr/>
          </p:nvSpPr>
          <p:spPr>
            <a:xfrm rot="21600000">
              <a:off x="5909515" y="1051560"/>
              <a:ext cx="1373497" cy="31546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2550" tIns="0" rIns="83936" bIns="0" numCol="1" spcCol="1270" anchor="t" anchorCtr="0">
              <a:noAutofit/>
            </a:bodyPr>
            <a:lstStyle/>
            <a:p>
              <a:pPr lvl="0" algn="l" defTabSz="577850">
                <a:lnSpc>
                  <a:spcPct val="90000"/>
                </a:lnSpc>
                <a:spcBef>
                  <a:spcPct val="0"/>
                </a:spcBef>
                <a:spcAft>
                  <a:spcPct val="35000"/>
                </a:spcAft>
              </a:pPr>
              <a:r>
                <a:rPr lang="en-US" b="1" kern="1200" dirty="0" smtClean="0"/>
                <a:t>Industry Team Meetings &amp; Workshops</a:t>
              </a:r>
              <a:endParaRPr lang="en-US" b="1" kern="1200" dirty="0"/>
            </a:p>
            <a:p>
              <a:pPr marL="57150" lvl="1" indent="-57150" algn="l" defTabSz="444500">
                <a:lnSpc>
                  <a:spcPct val="90000"/>
                </a:lnSpc>
                <a:spcBef>
                  <a:spcPct val="0"/>
                </a:spcBef>
                <a:spcAft>
                  <a:spcPct val="15000"/>
                </a:spcAft>
                <a:buChar char="••"/>
              </a:pPr>
              <a:r>
                <a:rPr lang="en-US" sz="1200" b="0" i="0" u="none" kern="1200" dirty="0" smtClean="0"/>
                <a:t>1st Industry Team Meeting -  </a:t>
              </a:r>
              <a:r>
                <a:rPr lang="en-US" sz="1200" b="1" dirty="0" smtClean="0">
                  <a:solidFill>
                    <a:srgbClr val="FF0000"/>
                  </a:solidFill>
                </a:rPr>
                <a:t>26 Sept 2012</a:t>
              </a:r>
              <a:endParaRPr lang="en-US" sz="1200" b="1" dirty="0">
                <a:solidFill>
                  <a:srgbClr val="FF0000"/>
                </a:solidFill>
              </a:endParaRPr>
            </a:p>
            <a:p>
              <a:pPr marL="57150" lvl="1" indent="-57150" algn="l" defTabSz="444500">
                <a:lnSpc>
                  <a:spcPct val="90000"/>
                </a:lnSpc>
                <a:spcBef>
                  <a:spcPct val="0"/>
                </a:spcBef>
                <a:spcAft>
                  <a:spcPct val="15000"/>
                </a:spcAft>
                <a:buChar char="••"/>
              </a:pPr>
              <a:r>
                <a:rPr lang="en-US" sz="1200" dirty="0" smtClean="0"/>
                <a:t>2nd Industry Team Meeting </a:t>
              </a:r>
              <a:r>
                <a:rPr lang="en-US" sz="2000" b="0" i="0" u="none" kern="1200" dirty="0" smtClean="0"/>
                <a:t>- </a:t>
              </a:r>
              <a:r>
                <a:rPr lang="en-US" sz="1200" b="1" dirty="0" smtClean="0">
                  <a:solidFill>
                    <a:srgbClr val="FF0000"/>
                  </a:solidFill>
                </a:rPr>
                <a:t>14 Nov 2012 </a:t>
              </a:r>
              <a:endParaRPr lang="en-US" sz="1200" b="1" dirty="0">
                <a:solidFill>
                  <a:srgbClr val="FF0000"/>
                </a:solidFill>
              </a:endParaRPr>
            </a:p>
            <a:p>
              <a:pPr marL="57150" lvl="1" indent="-57150" algn="l" defTabSz="444500">
                <a:lnSpc>
                  <a:spcPct val="90000"/>
                </a:lnSpc>
                <a:spcBef>
                  <a:spcPct val="0"/>
                </a:spcBef>
                <a:spcAft>
                  <a:spcPct val="15000"/>
                </a:spcAft>
                <a:buChar char="••"/>
              </a:pPr>
              <a:r>
                <a:rPr lang="en-US" sz="1200" kern="1200" dirty="0" smtClean="0"/>
                <a:t>Industry Team Workshop  </a:t>
              </a:r>
              <a:r>
                <a:rPr lang="en-US" sz="1200" b="1" kern="1200" dirty="0" smtClean="0">
                  <a:solidFill>
                    <a:srgbClr val="FF0000"/>
                  </a:solidFill>
                </a:rPr>
                <a:t>- 13 February 2013</a:t>
              </a:r>
              <a:endParaRPr lang="en-US" sz="1200" b="1" kern="1200" dirty="0">
                <a:solidFill>
                  <a:srgbClr val="FF0000"/>
                </a:solidFill>
              </a:endParaRPr>
            </a:p>
            <a:p>
              <a:pPr marL="57150" lvl="1" indent="-57150" algn="l" defTabSz="444500">
                <a:lnSpc>
                  <a:spcPct val="90000"/>
                </a:lnSpc>
                <a:spcBef>
                  <a:spcPct val="0"/>
                </a:spcBef>
                <a:spcAft>
                  <a:spcPct val="15000"/>
                </a:spcAft>
                <a:buChar char="••"/>
              </a:pPr>
              <a:r>
                <a:rPr lang="en-US" sz="1200" b="0" i="0" u="none" kern="1200" dirty="0" smtClean="0"/>
                <a:t>3rd Industry Team Meeting  - </a:t>
              </a:r>
              <a:r>
                <a:rPr lang="en-US" sz="1200" b="1" i="0" u="none" kern="1200" dirty="0" smtClean="0">
                  <a:solidFill>
                    <a:srgbClr val="FF0000"/>
                  </a:solidFill>
                </a:rPr>
                <a:t>13 Mar 2013</a:t>
              </a:r>
              <a:endParaRPr lang="en-US" sz="1200" b="1" kern="1200" dirty="0">
                <a:solidFill>
                  <a:srgbClr val="FF0000"/>
                </a:solidFill>
              </a:endParaRPr>
            </a:p>
            <a:p>
              <a:pPr marL="57150" lvl="1" indent="-57150" algn="l" defTabSz="444500">
                <a:lnSpc>
                  <a:spcPct val="90000"/>
                </a:lnSpc>
                <a:spcBef>
                  <a:spcPct val="0"/>
                </a:spcBef>
                <a:spcAft>
                  <a:spcPct val="15000"/>
                </a:spcAft>
                <a:buChar char="••"/>
              </a:pPr>
              <a:r>
                <a:rPr lang="en-US" sz="1200" kern="1200" dirty="0" smtClean="0"/>
                <a:t>4</a:t>
              </a:r>
              <a:r>
                <a:rPr lang="en-US" sz="1200" kern="1200" baseline="30000" dirty="0" smtClean="0"/>
                <a:t>th</a:t>
              </a:r>
              <a:r>
                <a:rPr lang="en-US" sz="1200" kern="1200" dirty="0" smtClean="0"/>
                <a:t> Industry Team – </a:t>
              </a:r>
              <a:r>
                <a:rPr lang="en-US" sz="1200" b="1" kern="1200" dirty="0" smtClean="0">
                  <a:solidFill>
                    <a:srgbClr val="FF0000"/>
                  </a:solidFill>
                </a:rPr>
                <a:t>15 May 2013</a:t>
              </a:r>
              <a:endParaRPr lang="en-US" sz="1200" b="1" kern="1200" dirty="0">
                <a:solidFill>
                  <a:srgbClr val="FF0000"/>
                </a:solidFill>
              </a:endParaRPr>
            </a:p>
            <a:p>
              <a:pPr marL="57150" lvl="1" indent="-57150" algn="l" defTabSz="444500">
                <a:lnSpc>
                  <a:spcPct val="90000"/>
                </a:lnSpc>
                <a:spcBef>
                  <a:spcPct val="0"/>
                </a:spcBef>
                <a:spcAft>
                  <a:spcPct val="15000"/>
                </a:spcAft>
                <a:buChar char="••"/>
              </a:pPr>
              <a:r>
                <a:rPr lang="en-US" sz="1200" kern="1200" dirty="0" smtClean="0"/>
                <a:t>5</a:t>
              </a:r>
              <a:r>
                <a:rPr lang="en-US" sz="1200" kern="1200" baseline="30000" dirty="0" smtClean="0"/>
                <a:t>th</a:t>
              </a:r>
              <a:r>
                <a:rPr lang="en-US" sz="1200" kern="1200" dirty="0" smtClean="0"/>
                <a:t> Industry Team  - </a:t>
              </a:r>
              <a:r>
                <a:rPr lang="en-US" sz="1200" b="1" kern="1200" dirty="0" smtClean="0">
                  <a:solidFill>
                    <a:srgbClr val="FF0000"/>
                  </a:solidFill>
                </a:rPr>
                <a:t>14 August 2013</a:t>
              </a:r>
            </a:p>
          </p:txBody>
        </p:sp>
      </p:grpSp>
      <p:sp>
        <p:nvSpPr>
          <p:cNvPr id="13" name="Slide Number Placeholder 12"/>
          <p:cNvSpPr>
            <a:spLocks noGrp="1"/>
          </p:cNvSpPr>
          <p:nvPr>
            <p:ph type="sldNum" sz="quarter" idx="12"/>
          </p:nvPr>
        </p:nvSpPr>
        <p:spPr/>
        <p:txBody>
          <a:bodyPr/>
          <a:lstStyle/>
          <a:p>
            <a:pPr algn="ctr"/>
            <a:fld id="{3BAE7A42-BFC2-4F15-8E0E-CFC308B85A70}" type="slidenum">
              <a:rPr lang="en-US" b="1" smtClean="0"/>
              <a:pPr algn="ctr"/>
              <a:t>15</a:t>
            </a:fld>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13" name="TextBox 12"/>
          <p:cNvSpPr txBox="1"/>
          <p:nvPr/>
        </p:nvSpPr>
        <p:spPr>
          <a:xfrm>
            <a:off x="2771800" y="2420888"/>
            <a:ext cx="4680520" cy="1107996"/>
          </a:xfrm>
          <a:prstGeom prst="rect">
            <a:avLst/>
          </a:prstGeom>
          <a:noFill/>
        </p:spPr>
        <p:txBody>
          <a:bodyPr wrap="square" rtlCol="0">
            <a:spAutoFit/>
          </a:bodyPr>
          <a:lstStyle/>
          <a:p>
            <a:r>
              <a:rPr lang="en-US" sz="6600" dirty="0" smtClean="0">
                <a:solidFill>
                  <a:schemeClr val="bg1"/>
                </a:solidFill>
              </a:rPr>
              <a:t>Questions</a:t>
            </a:r>
            <a:endParaRPr lang="en-US" sz="6600" dirty="0">
              <a:solidFill>
                <a:schemeClr val="bg1"/>
              </a:solidFill>
            </a:endParaRPr>
          </a:p>
        </p:txBody>
      </p:sp>
      <p:sp>
        <p:nvSpPr>
          <p:cNvPr id="3" name="Slide Number Placeholder 2"/>
          <p:cNvSpPr>
            <a:spLocks noGrp="1"/>
          </p:cNvSpPr>
          <p:nvPr>
            <p:ph type="sldNum" sz="quarter" idx="12"/>
          </p:nvPr>
        </p:nvSpPr>
        <p:spPr/>
        <p:txBody>
          <a:bodyPr/>
          <a:lstStyle/>
          <a:p>
            <a:pPr algn="ctr"/>
            <a:fld id="{3BAE7A42-BFC2-4F15-8E0E-CFC308B85A70}" type="slidenum">
              <a:rPr lang="en-US" b="1" smtClean="0"/>
              <a:pPr algn="ctr"/>
              <a:t>16</a:t>
            </a:fld>
            <a:endParaRPr lang="en-US" b="1"/>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solidFill>
                  <a:schemeClr val="bg1"/>
                </a:solidFill>
              </a:rPr>
              <a:t>Discussion Points</a:t>
            </a:r>
            <a:endParaRPr lang="en-US" dirty="0">
              <a:solidFill>
                <a:schemeClr val="bg1"/>
              </a:solidFill>
            </a:endParaRPr>
          </a:p>
        </p:txBody>
      </p:sp>
      <p:sp>
        <p:nvSpPr>
          <p:cNvPr id="5" name="Content Placeholder 2"/>
          <p:cNvSpPr>
            <a:spLocks noGrp="1"/>
          </p:cNvSpPr>
          <p:nvPr>
            <p:ph idx="1"/>
          </p:nvPr>
        </p:nvSpPr>
        <p:spPr/>
        <p:txBody>
          <a:bodyPr/>
          <a:lstStyle/>
          <a:p>
            <a:r>
              <a:rPr lang="en-US" dirty="0" smtClean="0"/>
              <a:t>Background</a:t>
            </a:r>
            <a:endParaRPr lang="en-US" sz="2000" b="1" dirty="0" smtClean="0"/>
          </a:p>
          <a:p>
            <a:r>
              <a:rPr lang="en-US" dirty="0" smtClean="0">
                <a:solidFill>
                  <a:schemeClr val="bg1"/>
                </a:solidFill>
              </a:rPr>
              <a:t>Noise Team Activities</a:t>
            </a:r>
            <a:endParaRPr lang="en-US" sz="1800" b="1" dirty="0" smtClean="0">
              <a:solidFill>
                <a:schemeClr val="bg1"/>
              </a:solidFill>
            </a:endParaRPr>
          </a:p>
          <a:p>
            <a:r>
              <a:rPr lang="en-US" dirty="0" smtClean="0">
                <a:solidFill>
                  <a:schemeClr val="bg1"/>
                </a:solidFill>
              </a:rPr>
              <a:t>Future Activities</a:t>
            </a:r>
            <a:endParaRPr lang="en-US" dirty="0">
              <a:solidFill>
                <a:schemeClr val="bg1"/>
              </a:solidFill>
            </a:endParaRPr>
          </a:p>
        </p:txBody>
      </p:sp>
      <p:sp>
        <p:nvSpPr>
          <p:cNvPr id="4" name="Slide Number Placeholder 3"/>
          <p:cNvSpPr>
            <a:spLocks noGrp="1"/>
          </p:cNvSpPr>
          <p:nvPr>
            <p:ph type="sldNum" sz="quarter" idx="12"/>
          </p:nvPr>
        </p:nvSpPr>
        <p:spPr/>
        <p:txBody>
          <a:bodyPr/>
          <a:lstStyle/>
          <a:p>
            <a:pPr algn="ctr"/>
            <a:fld id="{3BAE7A42-BFC2-4F15-8E0E-CFC308B85A70}" type="slidenum">
              <a:rPr lang="en-US" b="1" smtClean="0"/>
              <a:pPr algn="ctr"/>
              <a:t>2</a:t>
            </a:fld>
            <a:endParaRPr lang="en-US"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solidFill>
                  <a:schemeClr val="bg1"/>
                </a:solidFill>
              </a:rPr>
              <a:t>Background</a:t>
            </a:r>
            <a:endParaRPr lang="en-US" dirty="0">
              <a:solidFill>
                <a:schemeClr val="bg1"/>
              </a:solidFill>
            </a:endParaRPr>
          </a:p>
        </p:txBody>
      </p:sp>
      <p:sp>
        <p:nvSpPr>
          <p:cNvPr id="5" name="Rectangle 8"/>
          <p:cNvSpPr>
            <a:spLocks noGrp="1" noChangeArrowheads="1"/>
          </p:cNvSpPr>
          <p:nvPr>
            <p:ph idx="1"/>
          </p:nvPr>
        </p:nvSpPr>
        <p:spPr bwMode="auto">
          <a:prstGeom prst="rect">
            <a:avLst/>
          </a:prstGeom>
          <a:noFill/>
          <a:ln w="9525">
            <a:noFill/>
            <a:miter lim="800000"/>
            <a:headEnd/>
            <a:tailEnd/>
          </a:ln>
        </p:spPr>
        <p:txBody>
          <a:bodyPr>
            <a:normAutofit fontScale="92500" lnSpcReduction="20000"/>
          </a:bodyPr>
          <a:lstStyle/>
          <a:p>
            <a:pPr marL="342900" indent="-342900">
              <a:buFontTx/>
              <a:buChar char="•"/>
            </a:pPr>
            <a:r>
              <a:rPr lang="en-US" sz="2400" dirty="0">
                <a:solidFill>
                  <a:schemeClr val="bg1"/>
                </a:solidFill>
                <a:latin typeface="Calibri" pitchFamily="34" charset="0"/>
              </a:rPr>
              <a:t>1</a:t>
            </a:r>
            <a:r>
              <a:rPr lang="en-US" sz="2400" baseline="30000" dirty="0">
                <a:solidFill>
                  <a:schemeClr val="bg1"/>
                </a:solidFill>
                <a:latin typeface="Calibri" pitchFamily="34" charset="0"/>
              </a:rPr>
              <a:t>st</a:t>
            </a:r>
            <a:r>
              <a:rPr lang="en-US" sz="2400" dirty="0">
                <a:solidFill>
                  <a:schemeClr val="bg1"/>
                </a:solidFill>
                <a:latin typeface="Calibri" pitchFamily="34" charset="0"/>
              </a:rPr>
              <a:t> Leading Practice  - Noise Elimination (2008)</a:t>
            </a:r>
          </a:p>
          <a:p>
            <a:pPr marL="800100" lvl="1" indent="-342900">
              <a:buFont typeface="Courier New" pitchFamily="49" charset="0"/>
              <a:buChar char="o"/>
            </a:pPr>
            <a:r>
              <a:rPr lang="en-US" sz="2000" dirty="0">
                <a:solidFill>
                  <a:schemeClr val="bg1"/>
                </a:solidFill>
                <a:latin typeface="Calibri" pitchFamily="34" charset="0"/>
              </a:rPr>
              <a:t>Electric Drilling Machine</a:t>
            </a:r>
          </a:p>
          <a:p>
            <a:pPr marL="1257300" lvl="2" indent="-342900">
              <a:buFont typeface="Wingdings" pitchFamily="2" charset="2"/>
              <a:buChar char="q"/>
            </a:pPr>
            <a:r>
              <a:rPr lang="en-US" sz="2000" dirty="0" smtClean="0">
                <a:solidFill>
                  <a:schemeClr val="bg1"/>
                </a:solidFill>
                <a:latin typeface="Calibri" pitchFamily="34" charset="0"/>
              </a:rPr>
              <a:t>Potential </a:t>
            </a:r>
            <a:r>
              <a:rPr lang="en-US" sz="2000" dirty="0">
                <a:solidFill>
                  <a:schemeClr val="bg1"/>
                </a:solidFill>
                <a:latin typeface="Calibri" pitchFamily="34" charset="0"/>
              </a:rPr>
              <a:t>to reduce noise by 6 dBA </a:t>
            </a:r>
          </a:p>
          <a:p>
            <a:pPr marL="1257300" lvl="2" indent="-342900">
              <a:buFont typeface="Wingdings" pitchFamily="2" charset="2"/>
              <a:buChar char="q"/>
            </a:pPr>
            <a:r>
              <a:rPr lang="en-US" sz="2000" dirty="0">
                <a:solidFill>
                  <a:schemeClr val="bg1"/>
                </a:solidFill>
                <a:latin typeface="Calibri" pitchFamily="34" charset="0"/>
              </a:rPr>
              <a:t>Source Mine : </a:t>
            </a:r>
            <a:r>
              <a:rPr lang="en-US" sz="2000" dirty="0" smtClean="0">
                <a:solidFill>
                  <a:schemeClr val="bg1"/>
                </a:solidFill>
                <a:latin typeface="Calibri" pitchFamily="34" charset="0"/>
              </a:rPr>
              <a:t> AngloGold </a:t>
            </a:r>
            <a:r>
              <a:rPr lang="en-US" sz="2000" dirty="0">
                <a:solidFill>
                  <a:schemeClr val="bg1"/>
                </a:solidFill>
                <a:latin typeface="Calibri" pitchFamily="34" charset="0"/>
              </a:rPr>
              <a:t>Ashanti – Tau </a:t>
            </a:r>
            <a:r>
              <a:rPr lang="en-US" sz="2000" dirty="0" err="1">
                <a:solidFill>
                  <a:schemeClr val="bg1"/>
                </a:solidFill>
                <a:latin typeface="Calibri" pitchFamily="34" charset="0"/>
              </a:rPr>
              <a:t>Tona</a:t>
            </a:r>
            <a:endParaRPr lang="en-US" sz="2000" dirty="0">
              <a:solidFill>
                <a:schemeClr val="bg1"/>
              </a:solidFill>
              <a:latin typeface="Calibri" pitchFamily="34" charset="0"/>
            </a:endParaRPr>
          </a:p>
          <a:p>
            <a:pPr marL="1257300" lvl="2" indent="-342900">
              <a:buFont typeface="Wingdings" pitchFamily="2" charset="2"/>
              <a:buChar char="q"/>
            </a:pPr>
            <a:r>
              <a:rPr lang="en-US" sz="2000" dirty="0">
                <a:solidFill>
                  <a:schemeClr val="bg1"/>
                </a:solidFill>
                <a:latin typeface="Calibri" pitchFamily="34" charset="0"/>
              </a:rPr>
              <a:t>Demo Mine : </a:t>
            </a:r>
            <a:r>
              <a:rPr lang="en-US" sz="2000" dirty="0" smtClean="0">
                <a:solidFill>
                  <a:schemeClr val="bg1"/>
                </a:solidFill>
                <a:latin typeface="Calibri" pitchFamily="34" charset="0"/>
              </a:rPr>
              <a:t>Moab </a:t>
            </a:r>
            <a:r>
              <a:rPr lang="en-US" sz="2000" dirty="0" err="1">
                <a:solidFill>
                  <a:schemeClr val="bg1"/>
                </a:solidFill>
                <a:latin typeface="Calibri" pitchFamily="34" charset="0"/>
              </a:rPr>
              <a:t>Khotsong</a:t>
            </a:r>
            <a:endParaRPr lang="en-US" sz="2000" dirty="0">
              <a:solidFill>
                <a:schemeClr val="bg1"/>
              </a:solidFill>
              <a:latin typeface="Calibri" pitchFamily="34" charset="0"/>
            </a:endParaRPr>
          </a:p>
          <a:p>
            <a:pPr marL="1257300" lvl="2" indent="-342900">
              <a:buFont typeface="Wingdings" pitchFamily="2" charset="2"/>
              <a:buChar char="q"/>
            </a:pPr>
            <a:r>
              <a:rPr lang="en-US" sz="2000" dirty="0">
                <a:solidFill>
                  <a:schemeClr val="bg1"/>
                </a:solidFill>
                <a:latin typeface="Calibri" pitchFamily="34" charset="0"/>
              </a:rPr>
              <a:t>Adopters : </a:t>
            </a:r>
            <a:r>
              <a:rPr lang="en-US" sz="2000" dirty="0" smtClean="0">
                <a:solidFill>
                  <a:schemeClr val="bg1"/>
                </a:solidFill>
                <a:latin typeface="Calibri" pitchFamily="34" charset="0"/>
              </a:rPr>
              <a:t>None </a:t>
            </a:r>
            <a:r>
              <a:rPr lang="en-US" sz="2000" dirty="0">
                <a:solidFill>
                  <a:schemeClr val="bg1"/>
                </a:solidFill>
                <a:latin typeface="Calibri" pitchFamily="34" charset="0"/>
              </a:rPr>
              <a:t>other than the Demo Mine</a:t>
            </a:r>
          </a:p>
          <a:p>
            <a:pPr marL="1257300" lvl="2" indent="-342900">
              <a:buFont typeface="Wingdings" pitchFamily="2" charset="2"/>
              <a:buChar char="q"/>
            </a:pPr>
            <a:r>
              <a:rPr lang="en-US" sz="2000" dirty="0">
                <a:solidFill>
                  <a:schemeClr val="bg1"/>
                </a:solidFill>
                <a:latin typeface="Calibri" pitchFamily="34" charset="0"/>
              </a:rPr>
              <a:t>Not </a:t>
            </a:r>
            <a:r>
              <a:rPr lang="en-US" sz="2000" dirty="0" smtClean="0">
                <a:solidFill>
                  <a:schemeClr val="bg1"/>
                </a:solidFill>
                <a:latin typeface="Calibri" pitchFamily="34" charset="0"/>
              </a:rPr>
              <a:t>successful for various reasons</a:t>
            </a:r>
            <a:endParaRPr lang="en-US" sz="2000" dirty="0">
              <a:solidFill>
                <a:schemeClr val="bg1"/>
              </a:solidFill>
              <a:latin typeface="Calibri" pitchFamily="34" charset="0"/>
            </a:endParaRPr>
          </a:p>
          <a:p>
            <a:pPr marL="1714500" lvl="3" indent="-342900">
              <a:buFont typeface="Wingdings" pitchFamily="2" charset="2"/>
              <a:buChar char="§"/>
            </a:pPr>
            <a:r>
              <a:rPr lang="en-US" dirty="0" smtClean="0">
                <a:solidFill>
                  <a:schemeClr val="bg1"/>
                </a:solidFill>
                <a:latin typeface="Calibri" pitchFamily="34" charset="0"/>
              </a:rPr>
              <a:t> </a:t>
            </a:r>
            <a:r>
              <a:rPr lang="en-US" dirty="0">
                <a:solidFill>
                  <a:schemeClr val="bg1"/>
                </a:solidFill>
              </a:rPr>
              <a:t>Readiness for adoption:</a:t>
            </a:r>
          </a:p>
          <a:p>
            <a:pPr marL="2057400" lvl="4" indent="-228600">
              <a:buFont typeface="Wingdings" pitchFamily="2" charset="2"/>
              <a:buChar char="§"/>
            </a:pPr>
            <a:r>
              <a:rPr lang="en-US" sz="1600" dirty="0">
                <a:solidFill>
                  <a:schemeClr val="bg1"/>
                </a:solidFill>
              </a:rPr>
              <a:t>Required substantial R&amp;D: only available for </a:t>
            </a:r>
            <a:r>
              <a:rPr lang="en-US" sz="1600" dirty="0" err="1">
                <a:solidFill>
                  <a:schemeClr val="bg1"/>
                </a:solidFill>
              </a:rPr>
              <a:t>stope</a:t>
            </a:r>
            <a:r>
              <a:rPr lang="en-US" sz="1600" dirty="0">
                <a:solidFill>
                  <a:schemeClr val="bg1"/>
                </a:solidFill>
              </a:rPr>
              <a:t> </a:t>
            </a:r>
            <a:r>
              <a:rPr lang="en-US" sz="1600" dirty="0" smtClean="0">
                <a:solidFill>
                  <a:schemeClr val="bg1"/>
                </a:solidFill>
              </a:rPr>
              <a:t>drilling</a:t>
            </a:r>
          </a:p>
          <a:p>
            <a:pPr marL="2057400" lvl="4" indent="-228600">
              <a:buFont typeface="Wingdings" pitchFamily="2" charset="2"/>
              <a:buChar char="§"/>
            </a:pPr>
            <a:endParaRPr lang="en-US" dirty="0">
              <a:solidFill>
                <a:schemeClr val="bg1"/>
              </a:solidFill>
              <a:latin typeface="Calibri" pitchFamily="34" charset="0"/>
            </a:endParaRPr>
          </a:p>
          <a:p>
            <a:pPr marL="1714500" lvl="3" indent="-342900">
              <a:buFont typeface="Wingdings" pitchFamily="2" charset="2"/>
              <a:buChar char="§"/>
            </a:pPr>
            <a:r>
              <a:rPr lang="en-US" dirty="0" smtClean="0">
                <a:solidFill>
                  <a:schemeClr val="bg1"/>
                </a:solidFill>
              </a:rPr>
              <a:t>Cost </a:t>
            </a:r>
            <a:r>
              <a:rPr lang="en-US" dirty="0">
                <a:solidFill>
                  <a:schemeClr val="bg1"/>
                </a:solidFill>
              </a:rPr>
              <a:t>constraints:</a:t>
            </a:r>
          </a:p>
          <a:p>
            <a:pPr marL="2057400" lvl="4" indent="-228600">
              <a:buFont typeface="Wingdings" pitchFamily="2" charset="2"/>
              <a:buChar char="§"/>
            </a:pPr>
            <a:r>
              <a:rPr lang="en-US" sz="1600" dirty="0" smtClean="0">
                <a:solidFill>
                  <a:schemeClr val="bg1"/>
                </a:solidFill>
              </a:rPr>
              <a:t>Required </a:t>
            </a:r>
            <a:r>
              <a:rPr lang="en-US" sz="1600" dirty="0">
                <a:solidFill>
                  <a:schemeClr val="bg1"/>
                </a:solidFill>
              </a:rPr>
              <a:t>substantial refinement that </a:t>
            </a:r>
            <a:r>
              <a:rPr lang="en-US" sz="1600" dirty="0" smtClean="0">
                <a:solidFill>
                  <a:schemeClr val="bg1"/>
                </a:solidFill>
              </a:rPr>
              <a:t>proved </a:t>
            </a:r>
            <a:r>
              <a:rPr lang="en-US" sz="1600" dirty="0">
                <a:solidFill>
                  <a:schemeClr val="bg1"/>
                </a:solidFill>
              </a:rPr>
              <a:t>to be expensive</a:t>
            </a:r>
          </a:p>
          <a:p>
            <a:pPr marL="2057400" lvl="4" indent="-228600">
              <a:buFont typeface="Wingdings" pitchFamily="2" charset="2"/>
              <a:buChar char="§"/>
            </a:pPr>
            <a:r>
              <a:rPr lang="en-US" sz="1600" dirty="0">
                <a:solidFill>
                  <a:schemeClr val="bg1"/>
                </a:solidFill>
              </a:rPr>
              <a:t>Only Leasing Option available </a:t>
            </a:r>
            <a:endParaRPr lang="en-US" sz="1600" dirty="0" smtClean="0">
              <a:solidFill>
                <a:schemeClr val="bg1"/>
              </a:solidFill>
            </a:endParaRPr>
          </a:p>
          <a:p>
            <a:pPr marL="1714500" lvl="3" indent="-342900">
              <a:buFont typeface="Wingdings" pitchFamily="2" charset="2"/>
              <a:buChar char="§"/>
            </a:pPr>
            <a:endParaRPr lang="en-US" dirty="0" smtClean="0">
              <a:solidFill>
                <a:schemeClr val="bg1"/>
              </a:solidFill>
            </a:endParaRPr>
          </a:p>
          <a:p>
            <a:pPr marL="1714500" lvl="3" indent="-342900">
              <a:buFont typeface="Wingdings" pitchFamily="2" charset="2"/>
              <a:buChar char="§"/>
            </a:pPr>
            <a:r>
              <a:rPr lang="en-US" dirty="0" smtClean="0">
                <a:solidFill>
                  <a:schemeClr val="bg1"/>
                </a:solidFill>
              </a:rPr>
              <a:t>Other</a:t>
            </a:r>
            <a:r>
              <a:rPr lang="en-US" dirty="0">
                <a:solidFill>
                  <a:schemeClr val="bg1"/>
                </a:solidFill>
              </a:rPr>
              <a:t>:</a:t>
            </a:r>
          </a:p>
          <a:p>
            <a:pPr marL="2057400" lvl="4" indent="-228600">
              <a:buFont typeface="Wingdings" pitchFamily="2" charset="2"/>
              <a:buChar char="§"/>
            </a:pPr>
            <a:r>
              <a:rPr lang="en-US" sz="1600" dirty="0">
                <a:solidFill>
                  <a:schemeClr val="bg1"/>
                </a:solidFill>
              </a:rPr>
              <a:t>“Climate” – “Energy crisis” paved the way for </a:t>
            </a:r>
            <a:r>
              <a:rPr lang="en-US" sz="1600" dirty="0" smtClean="0">
                <a:solidFill>
                  <a:schemeClr val="bg1"/>
                </a:solidFill>
              </a:rPr>
              <a:t>selection as </a:t>
            </a:r>
            <a:r>
              <a:rPr lang="en-US" sz="1600" dirty="0">
                <a:solidFill>
                  <a:schemeClr val="bg1"/>
                </a:solidFill>
              </a:rPr>
              <a:t>leading practice.</a:t>
            </a:r>
          </a:p>
        </p:txBody>
      </p:sp>
      <p:sp>
        <p:nvSpPr>
          <p:cNvPr id="4" name="Slide Number Placeholder 3"/>
          <p:cNvSpPr>
            <a:spLocks noGrp="1"/>
          </p:cNvSpPr>
          <p:nvPr>
            <p:ph type="sldNum" sz="quarter" idx="12"/>
          </p:nvPr>
        </p:nvSpPr>
        <p:spPr/>
        <p:txBody>
          <a:bodyPr/>
          <a:lstStyle/>
          <a:p>
            <a:pPr algn="ctr"/>
            <a:fld id="{3BAE7A42-BFC2-4F15-8E0E-CFC308B85A70}" type="slidenum">
              <a:rPr lang="en-US" b="1" smtClean="0"/>
              <a:pPr algn="ctr"/>
              <a:t>3</a:t>
            </a:fld>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box(in)">
                                      <p:cBhvr>
                                        <p:cTn id="27" dur="500"/>
                                        <p:tgtEl>
                                          <p:spTgt spid="5">
                                            <p:txEl>
                                              <p:pRg st="6" end="6"/>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5">
                                            <p:txEl>
                                              <p:pRg st="7" end="7"/>
                                            </p:txEl>
                                          </p:spTgt>
                                        </p:tgtEl>
                                        <p:attrNameLst>
                                          <p:attrName>style.visibility</p:attrName>
                                        </p:attrNameLst>
                                      </p:cBhvr>
                                      <p:to>
                                        <p:strVal val="visible"/>
                                      </p:to>
                                    </p:set>
                                    <p:animEffect transition="in" filter="box(in)">
                                      <p:cBhvr>
                                        <p:cTn id="30" dur="500"/>
                                        <p:tgtEl>
                                          <p:spTgt spid="5">
                                            <p:txEl>
                                              <p:pRg st="7" end="7"/>
                                            </p:txEl>
                                          </p:spTgt>
                                        </p:tgtEl>
                                      </p:cBhvr>
                                    </p:animEffect>
                                  </p:childTnLst>
                                </p:cTn>
                              </p:par>
                              <p:par>
                                <p:cTn id="31" presetID="4" presetClass="entr" presetSubtype="16" fill="hold" nodeType="withEffect">
                                  <p:stCondLst>
                                    <p:cond delay="0"/>
                                  </p:stCondLst>
                                  <p:childTnLst>
                                    <p:set>
                                      <p:cBhvr>
                                        <p:cTn id="32" dur="1" fill="hold">
                                          <p:stCondLst>
                                            <p:cond delay="0"/>
                                          </p:stCondLst>
                                        </p:cTn>
                                        <p:tgtEl>
                                          <p:spTgt spid="5">
                                            <p:txEl>
                                              <p:pRg st="8" end="8"/>
                                            </p:txEl>
                                          </p:spTgt>
                                        </p:tgtEl>
                                        <p:attrNameLst>
                                          <p:attrName>style.visibility</p:attrName>
                                        </p:attrNameLst>
                                      </p:cBhvr>
                                      <p:to>
                                        <p:strVal val="visible"/>
                                      </p:to>
                                    </p:set>
                                    <p:animEffect transition="in" filter="box(in)">
                                      <p:cBhvr>
                                        <p:cTn id="33" dur="500"/>
                                        <p:tgtEl>
                                          <p:spTgt spid="5">
                                            <p:txEl>
                                              <p:pRg st="8" end="8"/>
                                            </p:txEl>
                                          </p:spTgt>
                                        </p:tgtEl>
                                      </p:cBhvr>
                                    </p:animEffect>
                                  </p:childTnLst>
                                </p:cTn>
                              </p:par>
                              <p:par>
                                <p:cTn id="34" presetID="4" presetClass="entr" presetSubtype="16" fill="hold" nodeType="withEffect">
                                  <p:stCondLst>
                                    <p:cond delay="0"/>
                                  </p:stCondLst>
                                  <p:childTnLst>
                                    <p:set>
                                      <p:cBhvr>
                                        <p:cTn id="35" dur="1" fill="hold">
                                          <p:stCondLst>
                                            <p:cond delay="0"/>
                                          </p:stCondLst>
                                        </p:cTn>
                                        <p:tgtEl>
                                          <p:spTgt spid="5">
                                            <p:txEl>
                                              <p:pRg st="10" end="10"/>
                                            </p:txEl>
                                          </p:spTgt>
                                        </p:tgtEl>
                                        <p:attrNameLst>
                                          <p:attrName>style.visibility</p:attrName>
                                        </p:attrNameLst>
                                      </p:cBhvr>
                                      <p:to>
                                        <p:strVal val="visible"/>
                                      </p:to>
                                    </p:set>
                                    <p:animEffect transition="in" filter="box(in)">
                                      <p:cBhvr>
                                        <p:cTn id="36" dur="500"/>
                                        <p:tgtEl>
                                          <p:spTgt spid="5">
                                            <p:txEl>
                                              <p:pRg st="10" end="10"/>
                                            </p:txEl>
                                          </p:spTgt>
                                        </p:tgtEl>
                                      </p:cBhvr>
                                    </p:animEffect>
                                  </p:childTnLst>
                                </p:cTn>
                              </p:par>
                              <p:par>
                                <p:cTn id="37" presetID="4" presetClass="entr" presetSubtype="16" fill="hold" nodeType="withEffect">
                                  <p:stCondLst>
                                    <p:cond delay="0"/>
                                  </p:stCondLst>
                                  <p:childTnLst>
                                    <p:set>
                                      <p:cBhvr>
                                        <p:cTn id="38" dur="1" fill="hold">
                                          <p:stCondLst>
                                            <p:cond delay="0"/>
                                          </p:stCondLst>
                                        </p:cTn>
                                        <p:tgtEl>
                                          <p:spTgt spid="5">
                                            <p:txEl>
                                              <p:pRg st="11" end="11"/>
                                            </p:txEl>
                                          </p:spTgt>
                                        </p:tgtEl>
                                        <p:attrNameLst>
                                          <p:attrName>style.visibility</p:attrName>
                                        </p:attrNameLst>
                                      </p:cBhvr>
                                      <p:to>
                                        <p:strVal val="visible"/>
                                      </p:to>
                                    </p:set>
                                    <p:animEffect transition="in" filter="box(in)">
                                      <p:cBhvr>
                                        <p:cTn id="39" dur="500"/>
                                        <p:tgtEl>
                                          <p:spTgt spid="5">
                                            <p:txEl>
                                              <p:pRg st="11" end="11"/>
                                            </p:txEl>
                                          </p:spTgt>
                                        </p:tgtEl>
                                      </p:cBhvr>
                                    </p:animEffect>
                                  </p:childTnLst>
                                </p:cTn>
                              </p:par>
                              <p:par>
                                <p:cTn id="40" presetID="4" presetClass="entr" presetSubtype="16" fill="hold" nodeType="withEffect">
                                  <p:stCondLst>
                                    <p:cond delay="0"/>
                                  </p:stCondLst>
                                  <p:childTnLst>
                                    <p:set>
                                      <p:cBhvr>
                                        <p:cTn id="41" dur="1" fill="hold">
                                          <p:stCondLst>
                                            <p:cond delay="0"/>
                                          </p:stCondLst>
                                        </p:cTn>
                                        <p:tgtEl>
                                          <p:spTgt spid="5">
                                            <p:txEl>
                                              <p:pRg st="12" end="12"/>
                                            </p:txEl>
                                          </p:spTgt>
                                        </p:tgtEl>
                                        <p:attrNameLst>
                                          <p:attrName>style.visibility</p:attrName>
                                        </p:attrNameLst>
                                      </p:cBhvr>
                                      <p:to>
                                        <p:strVal val="visible"/>
                                      </p:to>
                                    </p:set>
                                    <p:animEffect transition="in" filter="box(in)">
                                      <p:cBhvr>
                                        <p:cTn id="42" dur="500"/>
                                        <p:tgtEl>
                                          <p:spTgt spid="5">
                                            <p:txEl>
                                              <p:pRg st="12" end="12"/>
                                            </p:txEl>
                                          </p:spTgt>
                                        </p:tgtEl>
                                      </p:cBhvr>
                                    </p:animEffect>
                                  </p:childTnLst>
                                </p:cTn>
                              </p:par>
                              <p:par>
                                <p:cTn id="43" presetID="4" presetClass="entr" presetSubtype="16" fill="hold" nodeType="withEffect">
                                  <p:stCondLst>
                                    <p:cond delay="0"/>
                                  </p:stCondLst>
                                  <p:childTnLst>
                                    <p:set>
                                      <p:cBhvr>
                                        <p:cTn id="44" dur="1" fill="hold">
                                          <p:stCondLst>
                                            <p:cond delay="0"/>
                                          </p:stCondLst>
                                        </p:cTn>
                                        <p:tgtEl>
                                          <p:spTgt spid="5">
                                            <p:txEl>
                                              <p:pRg st="14" end="14"/>
                                            </p:txEl>
                                          </p:spTgt>
                                        </p:tgtEl>
                                        <p:attrNameLst>
                                          <p:attrName>style.visibility</p:attrName>
                                        </p:attrNameLst>
                                      </p:cBhvr>
                                      <p:to>
                                        <p:strVal val="visible"/>
                                      </p:to>
                                    </p:set>
                                    <p:animEffect transition="in" filter="box(in)">
                                      <p:cBhvr>
                                        <p:cTn id="45" dur="500"/>
                                        <p:tgtEl>
                                          <p:spTgt spid="5">
                                            <p:txEl>
                                              <p:pRg st="14" end="14"/>
                                            </p:txEl>
                                          </p:spTgt>
                                        </p:tgtEl>
                                      </p:cBhvr>
                                    </p:animEffect>
                                  </p:childTnLst>
                                </p:cTn>
                              </p:par>
                              <p:par>
                                <p:cTn id="46" presetID="4" presetClass="entr" presetSubtype="16" fill="hold" nodeType="withEffect">
                                  <p:stCondLst>
                                    <p:cond delay="0"/>
                                  </p:stCondLst>
                                  <p:childTnLst>
                                    <p:set>
                                      <p:cBhvr>
                                        <p:cTn id="47" dur="1" fill="hold">
                                          <p:stCondLst>
                                            <p:cond delay="0"/>
                                          </p:stCondLst>
                                        </p:cTn>
                                        <p:tgtEl>
                                          <p:spTgt spid="5">
                                            <p:txEl>
                                              <p:pRg st="15" end="15"/>
                                            </p:txEl>
                                          </p:spTgt>
                                        </p:tgtEl>
                                        <p:attrNameLst>
                                          <p:attrName>style.visibility</p:attrName>
                                        </p:attrNameLst>
                                      </p:cBhvr>
                                      <p:to>
                                        <p:strVal val="visible"/>
                                      </p:to>
                                    </p:set>
                                    <p:animEffect transition="in" filter="box(in)">
                                      <p:cBhvr>
                                        <p:cTn id="48" dur="500"/>
                                        <p:tgtEl>
                                          <p:spTgt spid="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solidFill>
                  <a:schemeClr val="bg1"/>
                </a:solidFill>
              </a:rPr>
              <a:t>Background</a:t>
            </a:r>
            <a:endParaRPr lang="en-US" dirty="0">
              <a:solidFill>
                <a:schemeClr val="bg1"/>
              </a:solidFill>
            </a:endParaRPr>
          </a:p>
        </p:txBody>
      </p:sp>
      <p:sp>
        <p:nvSpPr>
          <p:cNvPr id="4" name="Rectangle 8"/>
          <p:cNvSpPr>
            <a:spLocks noGrp="1" noChangeArrowheads="1"/>
          </p:cNvSpPr>
          <p:nvPr>
            <p:ph idx="1"/>
          </p:nvPr>
        </p:nvSpPr>
        <p:spPr bwMode="auto">
          <a:prstGeom prst="rect">
            <a:avLst/>
          </a:prstGeom>
          <a:noFill/>
          <a:ln w="9525">
            <a:noFill/>
            <a:miter lim="800000"/>
            <a:headEnd/>
            <a:tailEnd/>
          </a:ln>
        </p:spPr>
        <p:txBody>
          <a:bodyPr/>
          <a:lstStyle/>
          <a:p>
            <a:pPr marL="342900" indent="-342900">
              <a:buFontTx/>
              <a:buChar char="•"/>
            </a:pPr>
            <a:r>
              <a:rPr lang="en-US" sz="2400" dirty="0">
                <a:solidFill>
                  <a:schemeClr val="bg1"/>
                </a:solidFill>
                <a:latin typeface="Calibri" pitchFamily="34" charset="0"/>
              </a:rPr>
              <a:t>1</a:t>
            </a:r>
            <a:r>
              <a:rPr lang="en-US" sz="2400" baseline="30000" dirty="0">
                <a:solidFill>
                  <a:schemeClr val="bg1"/>
                </a:solidFill>
                <a:latin typeface="Calibri" pitchFamily="34" charset="0"/>
              </a:rPr>
              <a:t>st</a:t>
            </a:r>
            <a:r>
              <a:rPr lang="en-US" sz="2400" dirty="0">
                <a:solidFill>
                  <a:schemeClr val="bg1"/>
                </a:solidFill>
                <a:latin typeface="Calibri" pitchFamily="34" charset="0"/>
              </a:rPr>
              <a:t> Leading Practice  </a:t>
            </a:r>
            <a:r>
              <a:rPr lang="en-US" sz="2400" dirty="0" smtClean="0">
                <a:solidFill>
                  <a:schemeClr val="bg1"/>
                </a:solidFill>
                <a:latin typeface="Calibri" pitchFamily="34" charset="0"/>
              </a:rPr>
              <a:t>(cont.)</a:t>
            </a:r>
            <a:endParaRPr lang="en-US" sz="2400" dirty="0">
              <a:solidFill>
                <a:schemeClr val="bg1"/>
              </a:solidFill>
              <a:latin typeface="Calibri" pitchFamily="34" charset="0"/>
            </a:endParaRPr>
          </a:p>
          <a:p>
            <a:pPr marL="1257300" lvl="2" indent="-342900">
              <a:buFont typeface="Wingdings" pitchFamily="2" charset="2"/>
              <a:buChar char="q"/>
            </a:pPr>
            <a:r>
              <a:rPr lang="en-US" sz="2000" dirty="0" smtClean="0">
                <a:solidFill>
                  <a:schemeClr val="bg1"/>
                </a:solidFill>
                <a:latin typeface="Calibri" pitchFamily="34" charset="0"/>
              </a:rPr>
              <a:t>Concept </a:t>
            </a:r>
            <a:r>
              <a:rPr lang="en-US" sz="2000" dirty="0">
                <a:solidFill>
                  <a:schemeClr val="bg1"/>
                </a:solidFill>
                <a:latin typeface="Calibri" pitchFamily="34" charset="0"/>
              </a:rPr>
              <a:t>worth </a:t>
            </a:r>
            <a:r>
              <a:rPr lang="en-US" sz="2000" dirty="0" smtClean="0">
                <a:solidFill>
                  <a:schemeClr val="bg1"/>
                </a:solidFill>
                <a:latin typeface="Calibri" pitchFamily="34" charset="0"/>
              </a:rPr>
              <a:t>revisiting</a:t>
            </a:r>
            <a:endParaRPr lang="en-US" sz="2000" b="1" dirty="0">
              <a:solidFill>
                <a:schemeClr val="bg1"/>
              </a:solidFill>
              <a:latin typeface="Calibri" pitchFamily="34" charset="0"/>
            </a:endParaRPr>
          </a:p>
          <a:p>
            <a:pPr marL="1714500" lvl="3" indent="-342900">
              <a:buFont typeface="Wingdings" pitchFamily="2" charset="2"/>
              <a:buChar char="§"/>
            </a:pPr>
            <a:r>
              <a:rPr lang="en-US" dirty="0">
                <a:solidFill>
                  <a:schemeClr val="bg1"/>
                </a:solidFill>
                <a:latin typeface="Calibri" pitchFamily="34" charset="0"/>
              </a:rPr>
              <a:t>It is the ultimate Goal – part of zero harm</a:t>
            </a:r>
          </a:p>
          <a:p>
            <a:pPr marL="1714500" lvl="3" indent="-342900">
              <a:buFont typeface="Wingdings" pitchFamily="2" charset="2"/>
              <a:buChar char="§"/>
            </a:pPr>
            <a:r>
              <a:rPr lang="en-US" dirty="0">
                <a:solidFill>
                  <a:schemeClr val="bg1"/>
                </a:solidFill>
                <a:latin typeface="Calibri" pitchFamily="34" charset="0"/>
              </a:rPr>
              <a:t>Long term view</a:t>
            </a:r>
          </a:p>
          <a:p>
            <a:pPr marL="1714500" lvl="3" indent="-342900">
              <a:buFont typeface="Wingdings" pitchFamily="2" charset="2"/>
              <a:buChar char="§"/>
            </a:pPr>
            <a:r>
              <a:rPr lang="en-US" dirty="0" smtClean="0">
                <a:solidFill>
                  <a:schemeClr val="bg1"/>
                </a:solidFill>
                <a:latin typeface="Calibri" pitchFamily="34" charset="0"/>
              </a:rPr>
              <a:t>Involving </a:t>
            </a:r>
            <a:r>
              <a:rPr lang="en-US" dirty="0">
                <a:solidFill>
                  <a:schemeClr val="bg1"/>
                </a:solidFill>
                <a:latin typeface="Calibri" pitchFamily="34" charset="0"/>
              </a:rPr>
              <a:t>OEMs &amp; Research institutions</a:t>
            </a:r>
          </a:p>
          <a:p>
            <a:pPr marL="1257300" lvl="2" indent="-342900">
              <a:buFont typeface="Wingdings" pitchFamily="2" charset="2"/>
              <a:buChar char="q"/>
            </a:pPr>
            <a:r>
              <a:rPr lang="en-US" sz="2000" dirty="0">
                <a:solidFill>
                  <a:schemeClr val="bg1"/>
                </a:solidFill>
                <a:latin typeface="Calibri" pitchFamily="34" charset="0"/>
              </a:rPr>
              <a:t>Current Noise at source  - ± 108 dBA</a:t>
            </a:r>
          </a:p>
          <a:p>
            <a:pPr marL="1714500" lvl="3" indent="-342900">
              <a:buFont typeface="Wingdings" pitchFamily="2" charset="2"/>
              <a:buChar char="§"/>
            </a:pPr>
            <a:r>
              <a:rPr lang="en-US" dirty="0">
                <a:solidFill>
                  <a:schemeClr val="bg1"/>
                </a:solidFill>
                <a:latin typeface="Calibri" pitchFamily="34" charset="0"/>
              </a:rPr>
              <a:t>2013 Milestone : &lt; 110 </a:t>
            </a:r>
            <a:r>
              <a:rPr lang="en-US" dirty="0" smtClean="0">
                <a:solidFill>
                  <a:schemeClr val="bg1"/>
                </a:solidFill>
                <a:latin typeface="Calibri" pitchFamily="34" charset="0"/>
              </a:rPr>
              <a:t>dBA  &amp; 2008 Milestone</a:t>
            </a:r>
            <a:endParaRPr lang="en-US" dirty="0">
              <a:solidFill>
                <a:schemeClr val="bg1"/>
              </a:solidFill>
              <a:latin typeface="Calibri" pitchFamily="34" charset="0"/>
            </a:endParaRPr>
          </a:p>
          <a:p>
            <a:pPr marL="1714500" lvl="3" indent="-342900">
              <a:buFont typeface="Wingdings" pitchFamily="2" charset="2"/>
              <a:buChar char="§"/>
            </a:pPr>
            <a:r>
              <a:rPr lang="en-US" dirty="0">
                <a:solidFill>
                  <a:schemeClr val="bg1"/>
                </a:solidFill>
                <a:latin typeface="Calibri" pitchFamily="34" charset="0"/>
              </a:rPr>
              <a:t>Legal Requirement : Noise Exposure: 85 dBLAeq,8h </a:t>
            </a:r>
            <a:endParaRPr lang="en-US" dirty="0" smtClean="0">
              <a:solidFill>
                <a:schemeClr val="bg1"/>
              </a:solidFill>
              <a:latin typeface="Calibri" pitchFamily="34" charset="0"/>
            </a:endParaRPr>
          </a:p>
          <a:p>
            <a:pPr marL="1714500" lvl="3" indent="-342900">
              <a:buFont typeface="Wingdings" pitchFamily="2" charset="2"/>
              <a:buChar char="§"/>
            </a:pPr>
            <a:r>
              <a:rPr lang="en-US" dirty="0" smtClean="0">
                <a:solidFill>
                  <a:schemeClr val="bg1"/>
                </a:solidFill>
                <a:latin typeface="Calibri" pitchFamily="34" charset="0"/>
              </a:rPr>
              <a:t>Shortfall</a:t>
            </a:r>
            <a:r>
              <a:rPr lang="en-US" dirty="0">
                <a:solidFill>
                  <a:schemeClr val="bg1"/>
                </a:solidFill>
                <a:latin typeface="Calibri" pitchFamily="34" charset="0"/>
              </a:rPr>
              <a:t>: 25 dBA to be compensated for by HPDs</a:t>
            </a:r>
          </a:p>
          <a:p>
            <a:pPr marL="1714500" lvl="3" indent="-342900">
              <a:buFont typeface="Wingdings" pitchFamily="2" charset="2"/>
              <a:buChar char="§"/>
            </a:pPr>
            <a:endParaRPr lang="en-US" dirty="0">
              <a:solidFill>
                <a:schemeClr val="bg1"/>
              </a:solidFill>
              <a:latin typeface="Calibri" pitchFamily="34" charset="0"/>
            </a:endParaRPr>
          </a:p>
          <a:p>
            <a:pPr marL="1257300" lvl="2" indent="-342900"/>
            <a:endParaRPr lang="en-US" sz="2000" b="1" dirty="0">
              <a:solidFill>
                <a:schemeClr val="bg1"/>
              </a:solidFill>
              <a:latin typeface="Calibri" pitchFamily="34" charset="0"/>
            </a:endParaRPr>
          </a:p>
        </p:txBody>
      </p:sp>
      <p:sp>
        <p:nvSpPr>
          <p:cNvPr id="5" name="Slide Number Placeholder 4"/>
          <p:cNvSpPr>
            <a:spLocks noGrp="1"/>
          </p:cNvSpPr>
          <p:nvPr>
            <p:ph type="sldNum" sz="quarter" idx="12"/>
          </p:nvPr>
        </p:nvSpPr>
        <p:spPr/>
        <p:txBody>
          <a:bodyPr/>
          <a:lstStyle/>
          <a:p>
            <a:pPr algn="ctr"/>
            <a:fld id="{3BAE7A42-BFC2-4F15-8E0E-CFC308B85A70}" type="slidenum">
              <a:rPr lang="en-US" b="1" smtClean="0"/>
              <a:pPr algn="ctr"/>
              <a:t>4</a:t>
            </a:fld>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ox(in)">
                                      <p:cBhvr>
                                        <p:cTn id="10" dur="500"/>
                                        <p:tgtEl>
                                          <p:spTgt spid="4">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ox(in)">
                                      <p:cBhvr>
                                        <p:cTn id="13" dur="500"/>
                                        <p:tgtEl>
                                          <p:spTgt spid="4">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ox(in)">
                                      <p:cBhvr>
                                        <p:cTn id="16" dur="500"/>
                                        <p:tgtEl>
                                          <p:spTgt spid="4">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ox(in)">
                                      <p:cBhvr>
                                        <p:cTn id="19" dur="500"/>
                                        <p:tgtEl>
                                          <p:spTgt spid="4">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nodeType="clickEffect">
                                  <p:stCondLst>
                                    <p:cond delay="0"/>
                                  </p:stCondLst>
                                  <p:childTnLst>
                                    <p:set>
                                      <p:cBhvr>
                                        <p:cTn id="23" dur="1" fill="hold">
                                          <p:stCondLst>
                                            <p:cond delay="0"/>
                                          </p:stCondLst>
                                        </p:cTn>
                                        <p:tgtEl>
                                          <p:spTgt spid="4">
                                            <p:txEl>
                                              <p:pRg st="5" end="5"/>
                                            </p:txEl>
                                          </p:spTgt>
                                        </p:tgtEl>
                                        <p:attrNameLst>
                                          <p:attrName>style.visibility</p:attrName>
                                        </p:attrNameLst>
                                      </p:cBhvr>
                                      <p:to>
                                        <p:strVal val="visible"/>
                                      </p:to>
                                    </p:set>
                                    <p:animEffect transition="in" filter="box(in)">
                                      <p:cBhvr>
                                        <p:cTn id="24" dur="500"/>
                                        <p:tgtEl>
                                          <p:spTgt spid="4">
                                            <p:txEl>
                                              <p:pRg st="5" end="5"/>
                                            </p:txEl>
                                          </p:spTgt>
                                        </p:tgtEl>
                                      </p:cBhvr>
                                    </p:animEffect>
                                  </p:childTnLst>
                                </p:cTn>
                              </p:par>
                              <p:par>
                                <p:cTn id="25" presetID="4" presetClass="entr" presetSubtype="16" fill="hold" nodeType="with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box(in)">
                                      <p:cBhvr>
                                        <p:cTn id="27" dur="500"/>
                                        <p:tgtEl>
                                          <p:spTgt spid="4">
                                            <p:txEl>
                                              <p:pRg st="6" end="6"/>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4">
                                            <p:txEl>
                                              <p:pRg st="7" end="7"/>
                                            </p:txEl>
                                          </p:spTgt>
                                        </p:tgtEl>
                                        <p:attrNameLst>
                                          <p:attrName>style.visibility</p:attrName>
                                        </p:attrNameLst>
                                      </p:cBhvr>
                                      <p:to>
                                        <p:strVal val="visible"/>
                                      </p:to>
                                    </p:set>
                                    <p:animEffect transition="in" filter="box(in)">
                                      <p:cBhvr>
                                        <p:cTn id="30" dur="500"/>
                                        <p:tgtEl>
                                          <p:spTgt spid="4">
                                            <p:txEl>
                                              <p:pRg st="7" end="7"/>
                                            </p:txEl>
                                          </p:spTgt>
                                        </p:tgtEl>
                                      </p:cBhvr>
                                    </p:animEffect>
                                  </p:childTnLst>
                                </p:cTn>
                              </p:par>
                              <p:par>
                                <p:cTn id="31" presetID="4" presetClass="entr" presetSubtype="16" fill="hold" nodeType="withEffect">
                                  <p:stCondLst>
                                    <p:cond delay="0"/>
                                  </p:stCondLst>
                                  <p:childTnLst>
                                    <p:set>
                                      <p:cBhvr>
                                        <p:cTn id="32" dur="1" fill="hold">
                                          <p:stCondLst>
                                            <p:cond delay="0"/>
                                          </p:stCondLst>
                                        </p:cTn>
                                        <p:tgtEl>
                                          <p:spTgt spid="4">
                                            <p:txEl>
                                              <p:pRg st="8" end="8"/>
                                            </p:txEl>
                                          </p:spTgt>
                                        </p:tgtEl>
                                        <p:attrNameLst>
                                          <p:attrName>style.visibility</p:attrName>
                                        </p:attrNameLst>
                                      </p:cBhvr>
                                      <p:to>
                                        <p:strVal val="visible"/>
                                      </p:to>
                                    </p:set>
                                    <p:animEffect transition="in" filter="box(in)">
                                      <p:cBhvr>
                                        <p:cTn id="33"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solidFill>
                  <a:schemeClr val="bg1"/>
                </a:solidFill>
              </a:rPr>
              <a:t>Background</a:t>
            </a:r>
            <a:endParaRPr lang="en-US" dirty="0">
              <a:solidFill>
                <a:schemeClr val="bg1"/>
              </a:solidFill>
            </a:endParaRPr>
          </a:p>
        </p:txBody>
      </p:sp>
      <p:sp>
        <p:nvSpPr>
          <p:cNvPr id="5" name="Rectangle 8"/>
          <p:cNvSpPr>
            <a:spLocks noGrp="1" noChangeArrowheads="1"/>
          </p:cNvSpPr>
          <p:nvPr>
            <p:ph idx="1"/>
          </p:nvPr>
        </p:nvSpPr>
        <p:spPr bwMode="auto">
          <a:prstGeom prst="rect">
            <a:avLst/>
          </a:prstGeom>
          <a:noFill/>
          <a:ln w="9525">
            <a:noFill/>
            <a:miter lim="800000"/>
            <a:headEnd/>
            <a:tailEnd/>
          </a:ln>
        </p:spPr>
        <p:txBody>
          <a:bodyPr>
            <a:normAutofit/>
          </a:bodyPr>
          <a:lstStyle/>
          <a:p>
            <a:pPr marL="342900" indent="-342900">
              <a:buFontTx/>
              <a:buChar char="•"/>
              <a:defRPr/>
            </a:pPr>
            <a:r>
              <a:rPr lang="en-US" sz="2400" dirty="0">
                <a:solidFill>
                  <a:schemeClr val="bg1"/>
                </a:solidFill>
                <a:latin typeface="+mn-lt"/>
                <a:cs typeface="+mn-cs"/>
              </a:rPr>
              <a:t>2nd Leading Practice  - PPE and Administrative Control (2010 </a:t>
            </a:r>
            <a:r>
              <a:rPr lang="en-US" sz="2400" dirty="0" smtClean="0">
                <a:solidFill>
                  <a:schemeClr val="bg1"/>
                </a:solidFill>
                <a:latin typeface="+mn-lt"/>
                <a:cs typeface="+mn-cs"/>
              </a:rPr>
              <a:t>-Current)</a:t>
            </a:r>
            <a:endParaRPr lang="en-US" sz="2400" dirty="0">
              <a:solidFill>
                <a:schemeClr val="bg1"/>
              </a:solidFill>
              <a:latin typeface="+mn-lt"/>
              <a:cs typeface="+mn-cs"/>
            </a:endParaRPr>
          </a:p>
          <a:p>
            <a:pPr marL="800100" lvl="1" indent="-342900">
              <a:buFont typeface="Courier New" pitchFamily="49" charset="0"/>
              <a:buChar char="o"/>
              <a:defRPr/>
            </a:pPr>
            <a:r>
              <a:rPr lang="en-US" sz="2000" dirty="0">
                <a:solidFill>
                  <a:schemeClr val="bg1"/>
                </a:solidFill>
                <a:latin typeface="+mn-lt"/>
                <a:cs typeface="+mn-cs"/>
              </a:rPr>
              <a:t>Hearing Protection </a:t>
            </a:r>
            <a:r>
              <a:rPr lang="en-US" sz="2000" dirty="0" smtClean="0">
                <a:solidFill>
                  <a:schemeClr val="bg1"/>
                </a:solidFill>
                <a:latin typeface="+mn-lt"/>
                <a:cs typeface="+mn-cs"/>
              </a:rPr>
              <a:t>Device, Training, Awareness </a:t>
            </a:r>
            <a:r>
              <a:rPr lang="en-US" sz="2000" dirty="0">
                <a:solidFill>
                  <a:schemeClr val="bg1"/>
                </a:solidFill>
                <a:latin typeface="+mn-lt"/>
                <a:cs typeface="+mn-cs"/>
              </a:rPr>
              <a:t>and Selection Tool (HPD _ TAS)</a:t>
            </a:r>
          </a:p>
          <a:p>
            <a:pPr marL="1257300" lvl="2" indent="-342900">
              <a:buFont typeface="Wingdings" pitchFamily="2" charset="2"/>
              <a:buChar char="q"/>
              <a:defRPr/>
            </a:pPr>
            <a:r>
              <a:rPr lang="en-US" sz="2000" dirty="0" smtClean="0">
                <a:solidFill>
                  <a:schemeClr val="bg1"/>
                </a:solidFill>
              </a:rPr>
              <a:t>Enables Occupational Hygienists to select the correct HPD per occupation based on noise exposures</a:t>
            </a:r>
          </a:p>
          <a:p>
            <a:pPr marL="1257300" lvl="2" indent="-342900">
              <a:buFont typeface="Wingdings" pitchFamily="2" charset="2"/>
              <a:buChar char="q"/>
              <a:defRPr/>
            </a:pPr>
            <a:r>
              <a:rPr lang="en-US" sz="2000" dirty="0" smtClean="0">
                <a:solidFill>
                  <a:schemeClr val="bg1"/>
                </a:solidFill>
              </a:rPr>
              <a:t>Training and awareness material – an explanation on the effects of noise, hearing protection devices and the usage, care and maintenance</a:t>
            </a:r>
          </a:p>
          <a:p>
            <a:pPr marL="1257300" lvl="2" indent="-342900">
              <a:buFont typeface="Wingdings" pitchFamily="2" charset="2"/>
              <a:buChar char="q"/>
              <a:defRPr/>
            </a:pPr>
            <a:r>
              <a:rPr lang="en-US" sz="2000" dirty="0" smtClean="0">
                <a:solidFill>
                  <a:schemeClr val="bg1"/>
                </a:solidFill>
              </a:rPr>
              <a:t>Only segments of the Leading Practice gets adopted &amp; integrated  into HCP programs </a:t>
            </a:r>
          </a:p>
          <a:p>
            <a:pPr marL="1257300" lvl="2" indent="-342900">
              <a:buFont typeface="Wingdings" pitchFamily="2" charset="2"/>
              <a:buChar char="q"/>
            </a:pPr>
            <a:r>
              <a:rPr lang="en-US" sz="2000" dirty="0" smtClean="0">
                <a:solidFill>
                  <a:schemeClr val="bg1"/>
                </a:solidFill>
                <a:latin typeface="Calibri" pitchFamily="34" charset="0"/>
              </a:rPr>
              <a:t>Few Mines have fully adopted </a:t>
            </a:r>
          </a:p>
          <a:p>
            <a:pPr marL="1257300" lvl="2" indent="-342900">
              <a:defRPr/>
            </a:pPr>
            <a:endParaRPr lang="en-US" sz="3200" dirty="0">
              <a:solidFill>
                <a:schemeClr val="bg1"/>
              </a:solidFill>
              <a:latin typeface="+mn-lt"/>
              <a:cs typeface="+mn-cs"/>
            </a:endParaRPr>
          </a:p>
        </p:txBody>
      </p:sp>
      <p:sp>
        <p:nvSpPr>
          <p:cNvPr id="4" name="Slide Number Placeholder 3"/>
          <p:cNvSpPr>
            <a:spLocks noGrp="1"/>
          </p:cNvSpPr>
          <p:nvPr>
            <p:ph type="sldNum" sz="quarter" idx="12"/>
          </p:nvPr>
        </p:nvSpPr>
        <p:spPr/>
        <p:txBody>
          <a:bodyPr/>
          <a:lstStyle/>
          <a:p>
            <a:pPr algn="ctr"/>
            <a:fld id="{3BAE7A42-BFC2-4F15-8E0E-CFC308B85A70}" type="slidenum">
              <a:rPr lang="en-US" b="1" smtClean="0"/>
              <a:pPr algn="ctr"/>
              <a:t>5</a:t>
            </a:fld>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box(in)">
                                      <p:cBhvr>
                                        <p:cTn id="21" dur="500"/>
                                        <p:tgtEl>
                                          <p:spTgt spid="5">
                                            <p:txEl>
                                              <p:pRg st="4" end="4"/>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5">
                                            <p:txEl>
                                              <p:pRg st="5" end="5"/>
                                            </p:txEl>
                                          </p:spTgt>
                                        </p:tgtEl>
                                        <p:attrNameLst>
                                          <p:attrName>style.visibility</p:attrName>
                                        </p:attrNameLst>
                                      </p:cBhvr>
                                      <p:to>
                                        <p:strVal val="visible"/>
                                      </p:to>
                                    </p:set>
                                    <p:animEffect transition="in" filter="box(in)">
                                      <p:cBhvr>
                                        <p:cTn id="24"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solidFill>
                  <a:schemeClr val="bg1"/>
                </a:solidFill>
              </a:rPr>
              <a:t>Background</a:t>
            </a:r>
            <a:endParaRPr lang="en-US" dirty="0">
              <a:solidFill>
                <a:schemeClr val="bg1"/>
              </a:solidFill>
            </a:endParaRPr>
          </a:p>
        </p:txBody>
      </p:sp>
      <p:sp>
        <p:nvSpPr>
          <p:cNvPr id="5" name="Rectangle 8"/>
          <p:cNvSpPr>
            <a:spLocks noGrp="1" noChangeArrowheads="1"/>
          </p:cNvSpPr>
          <p:nvPr>
            <p:ph idx="1"/>
          </p:nvPr>
        </p:nvSpPr>
        <p:spPr bwMode="auto">
          <a:prstGeom prst="rect">
            <a:avLst/>
          </a:prstGeom>
          <a:noFill/>
          <a:ln w="9525">
            <a:noFill/>
            <a:miter lim="800000"/>
            <a:headEnd/>
            <a:tailEnd/>
          </a:ln>
        </p:spPr>
        <p:txBody>
          <a:bodyPr>
            <a:normAutofit/>
          </a:bodyPr>
          <a:lstStyle/>
          <a:p>
            <a:pPr marL="342900" indent="-342900">
              <a:buFontTx/>
              <a:buChar char="•"/>
            </a:pPr>
            <a:r>
              <a:rPr lang="en-US" sz="2400" dirty="0" smtClean="0">
                <a:solidFill>
                  <a:schemeClr val="bg1"/>
                </a:solidFill>
                <a:latin typeface="Calibri" pitchFamily="34" charset="0"/>
              </a:rPr>
              <a:t>Fundamental Challenges</a:t>
            </a:r>
            <a:endParaRPr lang="en-US" sz="2400" dirty="0">
              <a:solidFill>
                <a:schemeClr val="bg1"/>
              </a:solidFill>
              <a:latin typeface="Calibri" pitchFamily="34" charset="0"/>
            </a:endParaRPr>
          </a:p>
          <a:p>
            <a:pPr marL="800100" lvl="1" indent="-342900">
              <a:buFont typeface="Courier New" pitchFamily="49" charset="0"/>
              <a:buChar char="o"/>
              <a:defRPr/>
            </a:pPr>
            <a:r>
              <a:rPr lang="en-GB" sz="2000" dirty="0" smtClean="0">
                <a:solidFill>
                  <a:schemeClr val="bg1"/>
                </a:solidFill>
                <a:latin typeface="Calibri" pitchFamily="34" charset="0"/>
              </a:rPr>
              <a:t>Preventing Hearing loss versus Preventing Compensating for hearing loss</a:t>
            </a:r>
            <a:endParaRPr lang="en-US" sz="2000" dirty="0" smtClean="0">
              <a:solidFill>
                <a:schemeClr val="bg1"/>
              </a:solidFill>
              <a:latin typeface="Calibri" pitchFamily="34" charset="0"/>
            </a:endParaRPr>
          </a:p>
          <a:p>
            <a:pPr marL="1200150" lvl="2" indent="-342900">
              <a:buFont typeface="Wingdings" pitchFamily="2" charset="2"/>
              <a:buChar char="§"/>
              <a:defRPr/>
            </a:pPr>
            <a:r>
              <a:rPr lang="en-US" sz="1600" dirty="0" smtClean="0">
                <a:solidFill>
                  <a:schemeClr val="bg1"/>
                </a:solidFill>
                <a:latin typeface="Calibri" pitchFamily="34" charset="0"/>
              </a:rPr>
              <a:t>Paradigm shift </a:t>
            </a:r>
          </a:p>
          <a:p>
            <a:pPr marL="1200150" lvl="2" indent="-342900">
              <a:buFont typeface="Wingdings" pitchFamily="2" charset="2"/>
              <a:buChar char="§"/>
              <a:defRPr/>
            </a:pPr>
            <a:r>
              <a:rPr lang="en-US" sz="1600" dirty="0" smtClean="0">
                <a:solidFill>
                  <a:schemeClr val="bg1"/>
                </a:solidFill>
                <a:latin typeface="Calibri" pitchFamily="34" charset="0"/>
              </a:rPr>
              <a:t>Improved but plateauing NHIL compensation figures (RMA)</a:t>
            </a:r>
          </a:p>
          <a:p>
            <a:pPr marL="800100" lvl="1" indent="-342900">
              <a:buFont typeface="Courier New" pitchFamily="49" charset="0"/>
              <a:buChar char="o"/>
              <a:defRPr/>
            </a:pPr>
            <a:r>
              <a:rPr lang="en-US" sz="2000" dirty="0" smtClean="0">
                <a:solidFill>
                  <a:schemeClr val="bg1"/>
                </a:solidFill>
                <a:latin typeface="Calibri" pitchFamily="34" charset="0"/>
              </a:rPr>
              <a:t>Noise has a lower priority compared to other Safety challenges (</a:t>
            </a:r>
            <a:r>
              <a:rPr lang="en-US" sz="2000" dirty="0" err="1" smtClean="0">
                <a:solidFill>
                  <a:schemeClr val="bg1"/>
                </a:solidFill>
                <a:latin typeface="Calibri" pitchFamily="34" charset="0"/>
              </a:rPr>
              <a:t>FoG</a:t>
            </a:r>
            <a:r>
              <a:rPr lang="en-US" sz="2000" dirty="0" smtClean="0">
                <a:solidFill>
                  <a:schemeClr val="bg1"/>
                </a:solidFill>
                <a:latin typeface="Calibri" pitchFamily="34" charset="0"/>
              </a:rPr>
              <a:t>, fatigue, T&amp;M  etc) and OH ( TB, HIV, Dust)</a:t>
            </a:r>
          </a:p>
          <a:p>
            <a:pPr marL="800100" lvl="1" indent="-342900">
              <a:buFont typeface="Courier New" pitchFamily="49" charset="0"/>
              <a:buChar char="o"/>
            </a:pPr>
            <a:r>
              <a:rPr lang="en-US" sz="2000" dirty="0" smtClean="0">
                <a:solidFill>
                  <a:schemeClr val="bg1"/>
                </a:solidFill>
                <a:latin typeface="Calibri" pitchFamily="34" charset="0"/>
              </a:rPr>
              <a:t>Emphasis should be on Source Elimination</a:t>
            </a:r>
          </a:p>
          <a:p>
            <a:pPr marL="1257300" lvl="2" indent="-342900">
              <a:buFont typeface="Wingdings" pitchFamily="2" charset="2"/>
              <a:buChar char="q"/>
            </a:pPr>
            <a:endParaRPr lang="en-US" sz="2000" dirty="0" smtClean="0">
              <a:solidFill>
                <a:schemeClr val="bg1"/>
              </a:solidFill>
              <a:latin typeface="Calibri" pitchFamily="34" charset="0"/>
            </a:endParaRPr>
          </a:p>
        </p:txBody>
      </p:sp>
      <p:sp>
        <p:nvSpPr>
          <p:cNvPr id="4" name="Slide Number Placeholder 3"/>
          <p:cNvSpPr>
            <a:spLocks noGrp="1"/>
          </p:cNvSpPr>
          <p:nvPr>
            <p:ph type="sldNum" sz="quarter" idx="12"/>
          </p:nvPr>
        </p:nvSpPr>
        <p:spPr/>
        <p:txBody>
          <a:bodyPr/>
          <a:lstStyle/>
          <a:p>
            <a:pPr algn="ctr"/>
            <a:fld id="{3BAE7A42-BFC2-4F15-8E0E-CFC308B85A70}" type="slidenum">
              <a:rPr lang="en-US" b="1" smtClean="0"/>
              <a:pPr algn="ctr"/>
              <a:t>6</a:t>
            </a:fld>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ox(in)">
                                      <p:cBhvr>
                                        <p:cTn id="7" dur="500"/>
                                        <p:tgtEl>
                                          <p:spTgt spid="5">
                                            <p:txEl>
                                              <p:pRg st="1" end="1"/>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box(in)">
                                      <p:cBhvr>
                                        <p:cTn id="10" dur="500"/>
                                        <p:tgtEl>
                                          <p:spTgt spid="5">
                                            <p:txEl>
                                              <p:pRg st="2" end="2"/>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Effect transition="in" filter="box(in)">
                                      <p:cBhvr>
                                        <p:cTn id="13" dur="500"/>
                                        <p:tgtEl>
                                          <p:spTgt spid="5">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5">
                                            <p:txEl>
                                              <p:pRg st="4" end="4"/>
                                            </p:txEl>
                                          </p:spTgt>
                                        </p:tgtEl>
                                        <p:attrNameLst>
                                          <p:attrName>style.visibility</p:attrName>
                                        </p:attrNameLst>
                                      </p:cBhvr>
                                      <p:to>
                                        <p:strVal val="visible"/>
                                      </p:to>
                                    </p:set>
                                    <p:animEffect transition="in" filter="box(in)">
                                      <p:cBhvr>
                                        <p:cTn id="18" dur="500"/>
                                        <p:tgtEl>
                                          <p:spTgt spid="5">
                                            <p:txEl>
                                              <p:pRg st="4" end="4"/>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animEffect transition="in" filter="box(in)">
                                      <p:cBhvr>
                                        <p:cTn id="21"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solidFill>
                  <a:schemeClr val="bg1"/>
                </a:solidFill>
              </a:rPr>
              <a:t>Discussion Points</a:t>
            </a:r>
            <a:endParaRPr lang="en-US" dirty="0">
              <a:solidFill>
                <a:schemeClr val="bg1"/>
              </a:solidFill>
            </a:endParaRPr>
          </a:p>
        </p:txBody>
      </p:sp>
      <p:sp>
        <p:nvSpPr>
          <p:cNvPr id="5" name="Content Placeholder 2"/>
          <p:cNvSpPr>
            <a:spLocks noGrp="1"/>
          </p:cNvSpPr>
          <p:nvPr>
            <p:ph idx="1"/>
          </p:nvPr>
        </p:nvSpPr>
        <p:spPr/>
        <p:txBody>
          <a:bodyPr/>
          <a:lstStyle/>
          <a:p>
            <a:r>
              <a:rPr lang="en-US" dirty="0" smtClean="0">
                <a:solidFill>
                  <a:schemeClr val="bg1"/>
                </a:solidFill>
              </a:rPr>
              <a:t>Background</a:t>
            </a:r>
            <a:endParaRPr lang="en-US" sz="2000" b="1" dirty="0" smtClean="0">
              <a:solidFill>
                <a:schemeClr val="bg1"/>
              </a:solidFill>
            </a:endParaRPr>
          </a:p>
          <a:p>
            <a:r>
              <a:rPr lang="en-US" dirty="0" smtClean="0"/>
              <a:t>Noise Team Activities</a:t>
            </a:r>
            <a:endParaRPr lang="en-US" sz="1800" b="1" dirty="0" smtClean="0"/>
          </a:p>
          <a:p>
            <a:r>
              <a:rPr lang="en-US" dirty="0" smtClean="0">
                <a:solidFill>
                  <a:schemeClr val="bg1"/>
                </a:solidFill>
              </a:rPr>
              <a:t>Future Activities</a:t>
            </a:r>
            <a:endParaRPr lang="en-US" dirty="0">
              <a:solidFill>
                <a:schemeClr val="bg1"/>
              </a:solidFill>
            </a:endParaRPr>
          </a:p>
        </p:txBody>
      </p:sp>
      <p:sp>
        <p:nvSpPr>
          <p:cNvPr id="4" name="Slide Number Placeholder 3"/>
          <p:cNvSpPr>
            <a:spLocks noGrp="1"/>
          </p:cNvSpPr>
          <p:nvPr>
            <p:ph type="sldNum" sz="quarter" idx="12"/>
          </p:nvPr>
        </p:nvSpPr>
        <p:spPr/>
        <p:txBody>
          <a:bodyPr/>
          <a:lstStyle/>
          <a:p>
            <a:pPr algn="ctr"/>
            <a:fld id="{3BAE7A42-BFC2-4F15-8E0E-CFC308B85A70}" type="slidenum">
              <a:rPr lang="en-US" b="1" smtClean="0"/>
              <a:pPr algn="ctr"/>
              <a:t>7</a:t>
            </a:fld>
            <a:endParaRPr lang="en-US" b="1"/>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solidFill>
                  <a:schemeClr val="bg1"/>
                </a:solidFill>
              </a:rPr>
              <a:t>MOSH Basics </a:t>
            </a:r>
            <a:endParaRPr lang="en-US" dirty="0">
              <a:solidFill>
                <a:schemeClr val="bg1"/>
              </a:solidFill>
            </a:endParaRPr>
          </a:p>
        </p:txBody>
      </p:sp>
      <p:sp>
        <p:nvSpPr>
          <p:cNvPr id="3" name="Content Placeholder 2"/>
          <p:cNvSpPr>
            <a:spLocks noGrp="1"/>
          </p:cNvSpPr>
          <p:nvPr>
            <p:ph idx="1"/>
          </p:nvPr>
        </p:nvSpPr>
        <p:spPr/>
        <p:txBody>
          <a:bodyPr/>
          <a:lstStyle/>
          <a:p>
            <a:pPr marL="342900" lvl="1" indent="-342900">
              <a:buFontTx/>
              <a:buChar char="•"/>
              <a:defRPr/>
            </a:pPr>
            <a:r>
              <a:rPr lang="en-US" dirty="0" smtClean="0">
                <a:solidFill>
                  <a:schemeClr val="bg1"/>
                </a:solidFill>
              </a:rPr>
              <a:t>Fully functioning Industry Team</a:t>
            </a:r>
          </a:p>
          <a:p>
            <a:pPr marL="342900" lvl="1" indent="-342900">
              <a:buFontTx/>
              <a:buChar char="•"/>
              <a:defRPr/>
            </a:pPr>
            <a:r>
              <a:rPr lang="en-US" dirty="0" smtClean="0">
                <a:solidFill>
                  <a:schemeClr val="bg1"/>
                </a:solidFill>
              </a:rPr>
              <a:t>Adopted Expert Model</a:t>
            </a:r>
          </a:p>
          <a:p>
            <a:pPr marL="800100" lvl="1" indent="-342900">
              <a:buFont typeface="Courier New" pitchFamily="49" charset="0"/>
              <a:buChar char="o"/>
              <a:defRPr/>
            </a:pPr>
            <a:r>
              <a:rPr lang="en-GB" sz="2000" dirty="0" smtClean="0">
                <a:solidFill>
                  <a:schemeClr val="bg1"/>
                </a:solidFill>
              </a:rPr>
              <a:t>Shared understanding of the hazard and risk being addressed</a:t>
            </a:r>
          </a:p>
          <a:p>
            <a:pPr marL="342900" lvl="1" indent="-342900">
              <a:buFontTx/>
              <a:buChar char="•"/>
              <a:defRPr/>
            </a:pPr>
            <a:r>
              <a:rPr lang="en-GB" dirty="0" smtClean="0">
                <a:solidFill>
                  <a:schemeClr val="bg1"/>
                </a:solidFill>
              </a:rPr>
              <a:t>‘Actual’ cost of noise (</a:t>
            </a:r>
            <a:r>
              <a:rPr lang="en-GB" b="1" dirty="0" smtClean="0"/>
              <a:t>R14K</a:t>
            </a:r>
            <a:r>
              <a:rPr lang="en-GB" dirty="0" smtClean="0">
                <a:solidFill>
                  <a:schemeClr val="bg1"/>
                </a:solidFill>
              </a:rPr>
              <a:t>/employee/year Vs. </a:t>
            </a:r>
            <a:r>
              <a:rPr lang="en-GB" b="1" dirty="0" smtClean="0"/>
              <a:t>R60K</a:t>
            </a:r>
            <a:r>
              <a:rPr lang="en-GB" dirty="0" smtClean="0">
                <a:solidFill>
                  <a:schemeClr val="bg1"/>
                </a:solidFill>
              </a:rPr>
              <a:t>/employee/year)</a:t>
            </a:r>
            <a:endParaRPr lang="en-US" dirty="0" smtClean="0">
              <a:solidFill>
                <a:schemeClr val="bg1"/>
              </a:solidFill>
            </a:endParaRPr>
          </a:p>
          <a:p>
            <a:pPr marL="342900" lvl="1" indent="-342900">
              <a:buFontTx/>
              <a:buChar char="•"/>
              <a:defRPr/>
            </a:pPr>
            <a:r>
              <a:rPr lang="en-GB" dirty="0" smtClean="0">
                <a:solidFill>
                  <a:schemeClr val="bg1"/>
                </a:solidFill>
              </a:rPr>
              <a:t>Shared understanding of a comprehensive ‘Buy Quiet Policy’</a:t>
            </a:r>
            <a:endParaRPr lang="en-US" dirty="0" smtClean="0">
              <a:solidFill>
                <a:schemeClr val="bg1"/>
              </a:solidFill>
            </a:endParaRPr>
          </a:p>
          <a:p>
            <a:endParaRPr lang="en-US" dirty="0">
              <a:solidFill>
                <a:schemeClr val="bg1"/>
              </a:solidFill>
            </a:endParaRPr>
          </a:p>
        </p:txBody>
      </p:sp>
      <p:sp>
        <p:nvSpPr>
          <p:cNvPr id="4" name="Slide Number Placeholder 3"/>
          <p:cNvSpPr>
            <a:spLocks noGrp="1"/>
          </p:cNvSpPr>
          <p:nvPr>
            <p:ph type="sldNum" sz="quarter" idx="12"/>
          </p:nvPr>
        </p:nvSpPr>
        <p:spPr/>
        <p:txBody>
          <a:bodyPr/>
          <a:lstStyle/>
          <a:p>
            <a:pPr algn="ctr"/>
            <a:fld id="{3BAE7A42-BFC2-4F15-8E0E-CFC308B85A70}" type="slidenum">
              <a:rPr lang="en-US" b="1" smtClean="0"/>
              <a:pPr algn="ctr"/>
              <a:t>8</a:t>
            </a:fld>
            <a:endParaRPr lang="en-US"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solidFill>
                  <a:schemeClr val="bg1"/>
                </a:solidFill>
              </a:rPr>
              <a:t>HPD TAS Tool</a:t>
            </a:r>
            <a:endParaRPr lang="en-US" dirty="0">
              <a:solidFill>
                <a:schemeClr val="bg1"/>
              </a:solidFill>
            </a:endParaRPr>
          </a:p>
        </p:txBody>
      </p:sp>
      <p:sp>
        <p:nvSpPr>
          <p:cNvPr id="3" name="Content Placeholder 2"/>
          <p:cNvSpPr>
            <a:spLocks noGrp="1"/>
          </p:cNvSpPr>
          <p:nvPr>
            <p:ph idx="1"/>
          </p:nvPr>
        </p:nvSpPr>
        <p:spPr/>
        <p:txBody>
          <a:bodyPr/>
          <a:lstStyle/>
          <a:p>
            <a:r>
              <a:rPr lang="en-ZA" sz="2400" dirty="0" smtClean="0">
                <a:solidFill>
                  <a:schemeClr val="bg1"/>
                </a:solidFill>
              </a:rPr>
              <a:t>Promotion of the Adoption of the Tool </a:t>
            </a:r>
          </a:p>
          <a:p>
            <a:pPr marL="800100" lvl="1" indent="-342900">
              <a:buFont typeface="Courier New" pitchFamily="49" charset="0"/>
              <a:buChar char="o"/>
              <a:defRPr/>
            </a:pPr>
            <a:r>
              <a:rPr lang="en-US" sz="2000" dirty="0" smtClean="0">
                <a:solidFill>
                  <a:schemeClr val="bg1"/>
                </a:solidFill>
              </a:rPr>
              <a:t>5 Adopters </a:t>
            </a:r>
          </a:p>
          <a:p>
            <a:pPr marL="800100" lvl="1" indent="-342900">
              <a:buFont typeface="Courier New" pitchFamily="49" charset="0"/>
              <a:buChar char="o"/>
              <a:defRPr/>
            </a:pPr>
            <a:r>
              <a:rPr lang="en-US" sz="2000" dirty="0" smtClean="0">
                <a:solidFill>
                  <a:schemeClr val="bg1"/>
                </a:solidFill>
              </a:rPr>
              <a:t>12 Implementers</a:t>
            </a:r>
          </a:p>
          <a:p>
            <a:pPr marL="800100" lvl="1" indent="-342900">
              <a:buFont typeface="Courier New" pitchFamily="49" charset="0"/>
              <a:buChar char="o"/>
              <a:defRPr/>
            </a:pPr>
            <a:r>
              <a:rPr lang="en-US" sz="2000" dirty="0" smtClean="0">
                <a:solidFill>
                  <a:schemeClr val="bg1"/>
                </a:solidFill>
              </a:rPr>
              <a:t>27 Partial Adopters</a:t>
            </a:r>
          </a:p>
          <a:p>
            <a:pPr marL="800100" lvl="1" indent="-342900">
              <a:buFont typeface="Courier New" pitchFamily="49" charset="0"/>
              <a:buChar char="o"/>
              <a:defRPr/>
            </a:pPr>
            <a:r>
              <a:rPr lang="en-US" sz="2000" dirty="0" smtClean="0">
                <a:solidFill>
                  <a:schemeClr val="bg1"/>
                </a:solidFill>
              </a:rPr>
              <a:t>Interest Group and future COPA</a:t>
            </a:r>
          </a:p>
          <a:p>
            <a:pPr marL="1200150" lvl="2" indent="-342900">
              <a:buFont typeface="Courier New" pitchFamily="49" charset="0"/>
              <a:buChar char="o"/>
              <a:defRPr/>
            </a:pPr>
            <a:r>
              <a:rPr lang="en-US" sz="1600" dirty="0" smtClean="0">
                <a:solidFill>
                  <a:schemeClr val="bg1"/>
                </a:solidFill>
              </a:rPr>
              <a:t>Creation of Mine Adoptions Teams (Xstrata &amp; Impala)</a:t>
            </a:r>
          </a:p>
          <a:p>
            <a:pPr marL="1200150" lvl="2" indent="-342900">
              <a:buFont typeface="Courier New" pitchFamily="49" charset="0"/>
              <a:buChar char="o"/>
              <a:defRPr/>
            </a:pPr>
            <a:r>
              <a:rPr lang="en-US" sz="1600" dirty="0" smtClean="0">
                <a:solidFill>
                  <a:schemeClr val="bg1"/>
                </a:solidFill>
              </a:rPr>
              <a:t>Customization of Leadership Behaviour and Behavioural Communication Plans</a:t>
            </a:r>
          </a:p>
        </p:txBody>
      </p:sp>
      <p:sp>
        <p:nvSpPr>
          <p:cNvPr id="4" name="Slide Number Placeholder 3"/>
          <p:cNvSpPr>
            <a:spLocks noGrp="1"/>
          </p:cNvSpPr>
          <p:nvPr>
            <p:ph type="sldNum" sz="quarter" idx="12"/>
          </p:nvPr>
        </p:nvSpPr>
        <p:spPr/>
        <p:txBody>
          <a:bodyPr/>
          <a:lstStyle/>
          <a:p>
            <a:pPr algn="ctr"/>
            <a:fld id="{3BAE7A42-BFC2-4F15-8E0E-CFC308B85A70}" type="slidenum">
              <a:rPr lang="en-US" b="1" smtClean="0"/>
              <a:pPr algn="ctr"/>
              <a:t>9</a:t>
            </a:fld>
            <a:endParaRPr lang="en-US" b="1" dirty="0"/>
          </a:p>
        </p:txBody>
      </p:sp>
      <p:sp>
        <p:nvSpPr>
          <p:cNvPr id="5" name="Right Arrow 4">
            <a:hlinkClick r:id="rId3" action="ppaction://hlinkfile"/>
          </p:cNvPr>
          <p:cNvSpPr/>
          <p:nvPr/>
        </p:nvSpPr>
        <p:spPr>
          <a:xfrm>
            <a:off x="7740352" y="4077072"/>
            <a:ext cx="648072"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a:hlinkClick r:id="rId4" action="ppaction://hlinkfile"/>
          </p:cNvPr>
          <p:cNvSpPr/>
          <p:nvPr/>
        </p:nvSpPr>
        <p:spPr>
          <a:xfrm>
            <a:off x="7740352" y="4725144"/>
            <a:ext cx="504056"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Theme3</Template>
  <TotalTime>2925</TotalTime>
  <Words>887</Words>
  <Application>Microsoft Office PowerPoint</Application>
  <PresentationFormat>On-screen Show (4:3)</PresentationFormat>
  <Paragraphs>134</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Theme3</vt:lpstr>
      <vt:lpstr>MOSH NOISE TEAM Activities</vt:lpstr>
      <vt:lpstr>Discussion Points</vt:lpstr>
      <vt:lpstr>Background</vt:lpstr>
      <vt:lpstr>Background</vt:lpstr>
      <vt:lpstr>Background</vt:lpstr>
      <vt:lpstr>Background</vt:lpstr>
      <vt:lpstr>Discussion Points</vt:lpstr>
      <vt:lpstr>MOSH Basics </vt:lpstr>
      <vt:lpstr>HPD TAS Tool</vt:lpstr>
      <vt:lpstr>Source Elimination</vt:lpstr>
      <vt:lpstr>Source Elimination</vt:lpstr>
      <vt:lpstr>Source Elimination</vt:lpstr>
      <vt:lpstr>Discussion Points</vt:lpstr>
      <vt:lpstr>Future Activities</vt:lpstr>
      <vt:lpstr>Future Activities</vt:lpstr>
      <vt:lpstr>Slide 16</vt:lpstr>
    </vt:vector>
  </TitlesOfParts>
  <Company>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title</dc:title>
  <dc:creator>tbotha</dc:creator>
  <cp:lastModifiedBy>Hgumede</cp:lastModifiedBy>
  <cp:revision>20</cp:revision>
  <dcterms:created xsi:type="dcterms:W3CDTF">2012-08-02T11:34:04Z</dcterms:created>
  <dcterms:modified xsi:type="dcterms:W3CDTF">2012-11-05T05:14:47Z</dcterms:modified>
</cp:coreProperties>
</file>