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3" r:id="rId3"/>
    <p:sldId id="266" r:id="rId4"/>
    <p:sldId id="274" r:id="rId5"/>
    <p:sldId id="258" r:id="rId6"/>
    <p:sldId id="262" r:id="rId7"/>
    <p:sldId id="260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39" autoAdjust="0"/>
  </p:normalViewPr>
  <p:slideViewPr>
    <p:cSldViewPr>
      <p:cViewPr varScale="1">
        <p:scale>
          <a:sx n="91" d="100"/>
          <a:sy n="91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Titanium\Ane.Pieterse$\MHSI%20Improvement%20Strategy%20201112\FOGgraphsdavi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915901137357834E-2"/>
          <c:y val="0.21347664041994754"/>
          <c:w val="0.90317968066491694"/>
          <c:h val="0.62735380577427813"/>
        </c:manualLayout>
      </c:layout>
      <c:lineChart>
        <c:grouping val="standard"/>
        <c:varyColors val="0"/>
        <c:ser>
          <c:idx val="0"/>
          <c:order val="0"/>
          <c:tx>
            <c:strRef>
              <c:f>Table!$A$3</c:f>
              <c:strCache>
                <c:ptCount val="1"/>
                <c:pt idx="0">
                  <c:v>Rockburst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Table!$B$2:$I$2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Table!$B$3:$I$3</c:f>
              <c:numCache>
                <c:formatCode>General</c:formatCode>
                <c:ptCount val="8"/>
                <c:pt idx="0">
                  <c:v>38</c:v>
                </c:pt>
                <c:pt idx="1">
                  <c:v>24</c:v>
                </c:pt>
                <c:pt idx="2">
                  <c:v>27</c:v>
                </c:pt>
                <c:pt idx="3">
                  <c:v>24</c:v>
                </c:pt>
                <c:pt idx="4">
                  <c:v>22</c:v>
                </c:pt>
                <c:pt idx="5">
                  <c:v>26</c:v>
                </c:pt>
                <c:pt idx="6">
                  <c:v>15</c:v>
                </c:pt>
                <c:pt idx="7">
                  <c:v>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Table!$A$4</c:f>
              <c:strCache>
                <c:ptCount val="1"/>
                <c:pt idx="0">
                  <c:v>Strainburst</c:v>
                </c:pt>
              </c:strCache>
            </c:strRef>
          </c:tx>
          <c:spPr>
            <a:ln w="50800">
              <a:solidFill>
                <a:srgbClr val="00FF00"/>
              </a:solidFill>
            </a:ln>
          </c:spPr>
          <c:marker>
            <c:symbol val="none"/>
          </c:marker>
          <c:cat>
            <c:numRef>
              <c:f>Table!$B$2:$I$2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Table!$B$4:$I$4</c:f>
              <c:numCache>
                <c:formatCode>General</c:formatCode>
                <c:ptCount val="8"/>
                <c:pt idx="0">
                  <c:v>10</c:v>
                </c:pt>
                <c:pt idx="1">
                  <c:v>7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2</c:v>
                </c:pt>
                <c:pt idx="7">
                  <c:v>4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Table!$A$5</c:f>
              <c:strCache>
                <c:ptCount val="1"/>
                <c:pt idx="0">
                  <c:v>Gravity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Table!$B$2:$I$2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Table!$B$5:$I$5</c:f>
              <c:numCache>
                <c:formatCode>General</c:formatCode>
                <c:ptCount val="8"/>
                <c:pt idx="0">
                  <c:v>83</c:v>
                </c:pt>
                <c:pt idx="1">
                  <c:v>65</c:v>
                </c:pt>
                <c:pt idx="2">
                  <c:v>52</c:v>
                </c:pt>
                <c:pt idx="3">
                  <c:v>56</c:v>
                </c:pt>
                <c:pt idx="4">
                  <c:v>49</c:v>
                </c:pt>
                <c:pt idx="5">
                  <c:v>26</c:v>
                </c:pt>
                <c:pt idx="6">
                  <c:v>48</c:v>
                </c:pt>
                <c:pt idx="7">
                  <c:v>39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Table!$A$6</c:f>
              <c:strCache>
                <c:ptCount val="1"/>
                <c:pt idx="0">
                  <c:v>Total FOG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Table!$B$2:$I$2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Table!$B$6:$I$6</c:f>
              <c:numCache>
                <c:formatCode>General</c:formatCode>
                <c:ptCount val="8"/>
                <c:pt idx="0">
                  <c:v>131</c:v>
                </c:pt>
                <c:pt idx="1">
                  <c:v>96</c:v>
                </c:pt>
                <c:pt idx="2">
                  <c:v>83</c:v>
                </c:pt>
                <c:pt idx="3">
                  <c:v>85</c:v>
                </c:pt>
                <c:pt idx="4">
                  <c:v>76</c:v>
                </c:pt>
                <c:pt idx="5">
                  <c:v>56</c:v>
                </c:pt>
                <c:pt idx="6">
                  <c:v>65</c:v>
                </c:pt>
                <c:pt idx="7">
                  <c:v>49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87616"/>
        <c:axId val="27089152"/>
      </c:lineChart>
      <c:catAx>
        <c:axId val="2708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Arial" pitchFamily="34" charset="0"/>
              </a:defRPr>
            </a:pPr>
            <a:endParaRPr lang="en-US"/>
          </a:p>
        </c:txPr>
        <c:crossAx val="27089152"/>
        <c:crosses val="autoZero"/>
        <c:auto val="1"/>
        <c:lblAlgn val="ctr"/>
        <c:lblOffset val="100"/>
        <c:noMultiLvlLbl val="0"/>
      </c:catAx>
      <c:valAx>
        <c:axId val="27089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Arial" pitchFamily="34" charset="0"/>
              </a:defRPr>
            </a:pPr>
            <a:endParaRPr lang="en-US"/>
          </a:p>
        </c:txPr>
        <c:crossAx val="27087616"/>
        <c:crosses val="autoZero"/>
        <c:crossBetween val="between"/>
      </c:valAx>
      <c:spPr>
        <a:solidFill>
          <a:srgbClr val="FFFFCC"/>
        </a:solidFill>
      </c:spPr>
    </c:plotArea>
    <c:legend>
      <c:legendPos val="b"/>
      <c:layout/>
      <c:overlay val="0"/>
      <c:txPr>
        <a:bodyPr/>
        <a:lstStyle/>
        <a:p>
          <a:pPr>
            <a:defRPr sz="1400" baseline="0">
              <a:latin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  <a:ln>
      <a:noFill/>
    </a:ln>
  </c:spPr>
  <c:txPr>
    <a:bodyPr/>
    <a:lstStyle/>
    <a:p>
      <a:pPr algn="r">
        <a:defRPr b="1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0.01176</cdr:x>
      <cdr:y>0</cdr:y>
    </cdr:from>
    <cdr:to>
      <cdr:x>0.96462</cdr:x>
      <cdr:y>0.12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7504" y="0"/>
          <a:ext cx="8712968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smtClean="0">
              <a:latin typeface="Arial Rounded MT Bold" pitchFamily="34" charset="0"/>
            </a:rPr>
            <a:t>Fall of Ground Fatalities All Mines 2003 – 2010</a:t>
          </a:r>
        </a:p>
        <a:p xmlns:a="http://schemas.openxmlformats.org/drawingml/2006/main">
          <a:pPr algn="ctr"/>
          <a:endParaRPr lang="en-US" sz="2400" b="1" dirty="0">
            <a:latin typeface="Arial Rounded MT Bold" pitchFamily="34" charset="0"/>
          </a:endParaRPr>
        </a:p>
        <a:p xmlns:a="http://schemas.openxmlformats.org/drawingml/2006/main">
          <a:pPr algn="ctr"/>
          <a:r>
            <a:rPr lang="en-US" sz="2400" b="1" dirty="0" smtClean="0">
              <a:latin typeface="Arial Rounded MT Bold" pitchFamily="34" charset="0"/>
            </a:rPr>
            <a:t>What Changed?</a:t>
          </a:r>
          <a:endParaRPr lang="en-US" sz="2400" b="1" dirty="0">
            <a:latin typeface="Arial Rounded MT Bold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74AD1-E17C-4B0D-84DD-59A84CE51FDD}" type="datetimeFigureOut">
              <a:rPr lang="en-ZA" smtClean="0"/>
              <a:t>2012/06/19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622B7-7FC8-4F53-87DB-EC181C49D65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9769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7C86A2-EABE-4BE2-B959-507FD49FDA66}" type="slidenum">
              <a:rPr lang="en-GB"/>
              <a:pPr/>
              <a:t>1</a:t>
            </a:fld>
            <a:endParaRPr lang="en-GB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906" y="4343144"/>
            <a:ext cx="5032190" cy="4115019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F3C062-D057-484A-85C1-11B3FBDE4763}" type="slidenum">
              <a:rPr lang="en-GB"/>
              <a:pPr/>
              <a:t>5</a:t>
            </a:fld>
            <a:endParaRPr lang="en-GB"/>
          </a:p>
        </p:txBody>
      </p:sp>
      <p:sp>
        <p:nvSpPr>
          <p:cNvPr id="78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787459" name="Notes Placeholder 2"/>
          <p:cNvSpPr>
            <a:spLocks noGrp="1"/>
          </p:cNvSpPr>
          <p:nvPr>
            <p:ph type="body" idx="1"/>
          </p:nvPr>
        </p:nvSpPr>
        <p:spPr>
          <a:xfrm>
            <a:off x="687082" y="4341683"/>
            <a:ext cx="5483837" cy="4115019"/>
          </a:xfrm>
        </p:spPr>
        <p:txBody>
          <a:bodyPr lIns="91325" tIns="45663" rIns="91325" bIns="45663"/>
          <a:lstStyle/>
          <a:p>
            <a:endParaRPr lang="en-US" dirty="0"/>
          </a:p>
        </p:txBody>
      </p:sp>
      <p:sp>
        <p:nvSpPr>
          <p:cNvPr id="787460" name="Slide Number Placeholder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5" tIns="45663" rIns="91325" bIns="45663" anchor="b"/>
          <a:lstStyle/>
          <a:p>
            <a:pPr algn="r" defTabSz="912813"/>
            <a:fld id="{8E11E3D0-8376-4F87-B694-D582F7CD8875}" type="slidenum">
              <a:rPr lang="en-GB" sz="1100"/>
              <a:pPr algn="r" defTabSz="912813"/>
              <a:t>5</a:t>
            </a:fld>
            <a:endParaRPr lang="en-GB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373C-7AE5-4C5F-BF89-E080AEA1CAF3}" type="datetimeFigureOut">
              <a:rPr lang="en-ZA" smtClean="0"/>
              <a:t>2012/06/19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511F-BE0D-440C-9801-57BE899A2F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8726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373C-7AE5-4C5F-BF89-E080AEA1CAF3}" type="datetimeFigureOut">
              <a:rPr lang="en-ZA" smtClean="0"/>
              <a:t>2012/06/19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511F-BE0D-440C-9801-57BE899A2F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802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373C-7AE5-4C5F-BF89-E080AEA1CAF3}" type="datetimeFigureOut">
              <a:rPr lang="en-ZA" smtClean="0"/>
              <a:t>2012/06/19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511F-BE0D-440C-9801-57BE899A2F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312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373C-7AE5-4C5F-BF89-E080AEA1CAF3}" type="datetimeFigureOut">
              <a:rPr lang="en-ZA" smtClean="0"/>
              <a:t>2012/06/19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511F-BE0D-440C-9801-57BE899A2F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4930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373C-7AE5-4C5F-BF89-E080AEA1CAF3}" type="datetimeFigureOut">
              <a:rPr lang="en-ZA" smtClean="0"/>
              <a:t>2012/06/19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511F-BE0D-440C-9801-57BE899A2F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36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373C-7AE5-4C5F-BF89-E080AEA1CAF3}" type="datetimeFigureOut">
              <a:rPr lang="en-ZA" smtClean="0"/>
              <a:t>2012/06/19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511F-BE0D-440C-9801-57BE899A2F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95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373C-7AE5-4C5F-BF89-E080AEA1CAF3}" type="datetimeFigureOut">
              <a:rPr lang="en-ZA" smtClean="0"/>
              <a:t>2012/06/19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511F-BE0D-440C-9801-57BE899A2F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983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373C-7AE5-4C5F-BF89-E080AEA1CAF3}" type="datetimeFigureOut">
              <a:rPr lang="en-ZA" smtClean="0"/>
              <a:t>2012/06/19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511F-BE0D-440C-9801-57BE899A2F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991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373C-7AE5-4C5F-BF89-E080AEA1CAF3}" type="datetimeFigureOut">
              <a:rPr lang="en-ZA" smtClean="0"/>
              <a:t>2012/06/19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511F-BE0D-440C-9801-57BE899A2F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944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373C-7AE5-4C5F-BF89-E080AEA1CAF3}" type="datetimeFigureOut">
              <a:rPr lang="en-ZA" smtClean="0"/>
              <a:t>2012/06/19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511F-BE0D-440C-9801-57BE899A2F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913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9373C-7AE5-4C5F-BF89-E080AEA1CAF3}" type="datetimeFigureOut">
              <a:rPr lang="en-ZA" smtClean="0"/>
              <a:t>2012/06/19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3511F-BE0D-440C-9801-57BE899A2F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594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9373C-7AE5-4C5F-BF89-E080AEA1CAF3}" type="datetimeFigureOut">
              <a:rPr lang="en-ZA" smtClean="0"/>
              <a:t>2012/06/19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3511F-BE0D-440C-9801-57BE899A2F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64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ChangeArrowheads="1"/>
          </p:cNvSpPr>
          <p:nvPr/>
        </p:nvSpPr>
        <p:spPr bwMode="auto">
          <a:xfrm>
            <a:off x="3635375" y="3141663"/>
            <a:ext cx="525621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6" tIns="45688" rIns="91376" bIns="45688"/>
          <a:lstStyle/>
          <a:p>
            <a:endParaRPr lang="en-ZA">
              <a:solidFill>
                <a:schemeClr val="bg1"/>
              </a:solidFill>
            </a:endParaRPr>
          </a:p>
        </p:txBody>
      </p:sp>
      <p:sp>
        <p:nvSpPr>
          <p:cNvPr id="699395" name="Rectangle 3"/>
          <p:cNvSpPr>
            <a:spLocks noChangeArrowheads="1"/>
          </p:cNvSpPr>
          <p:nvPr/>
        </p:nvSpPr>
        <p:spPr bwMode="auto">
          <a:xfrm>
            <a:off x="3635375" y="4292600"/>
            <a:ext cx="4572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6" tIns="45688" rIns="91376" bIns="45688"/>
          <a:lstStyle/>
          <a:p>
            <a:endParaRPr lang="en-ZA">
              <a:solidFill>
                <a:schemeClr val="bg1"/>
              </a:solidFill>
            </a:endParaRPr>
          </a:p>
        </p:txBody>
      </p:sp>
      <p:sp>
        <p:nvSpPr>
          <p:cNvPr id="699396" name="Text Box 4"/>
          <p:cNvSpPr txBox="1">
            <a:spLocks noChangeArrowheads="1"/>
          </p:cNvSpPr>
          <p:nvPr/>
        </p:nvSpPr>
        <p:spPr bwMode="auto">
          <a:xfrm>
            <a:off x="3132138" y="3933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76" tIns="45688" rIns="91376" bIns="45688">
            <a:spAutoFit/>
          </a:bodyPr>
          <a:lstStyle/>
          <a:p>
            <a:endParaRPr lang="en-ZA"/>
          </a:p>
        </p:txBody>
      </p:sp>
      <p:sp>
        <p:nvSpPr>
          <p:cNvPr id="699397" name="Text Box 5"/>
          <p:cNvSpPr txBox="1">
            <a:spLocks noChangeArrowheads="1"/>
          </p:cNvSpPr>
          <p:nvPr/>
        </p:nvSpPr>
        <p:spPr bwMode="auto">
          <a:xfrm>
            <a:off x="2843213" y="3881438"/>
            <a:ext cx="1296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6" tIns="45688" rIns="91376" bIns="45688">
            <a:spAutoFit/>
          </a:bodyPr>
          <a:lstStyle/>
          <a:p>
            <a:endParaRPr lang="en-ZA"/>
          </a:p>
        </p:txBody>
      </p:sp>
      <p:sp>
        <p:nvSpPr>
          <p:cNvPr id="6993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75656" y="2204864"/>
            <a:ext cx="5948363" cy="461962"/>
          </a:xfrm>
        </p:spPr>
        <p:txBody>
          <a:bodyPr>
            <a:normAutofit fontScale="90000"/>
          </a:bodyPr>
          <a:lstStyle/>
          <a:p>
            <a:pPr algn="ctr"/>
            <a:r>
              <a:rPr lang="en-ZA" sz="3200" b="1" dirty="0"/>
              <a:t> </a:t>
            </a:r>
            <a:r>
              <a:rPr lang="en-ZA" sz="3200" b="1" dirty="0" smtClean="0"/>
              <a:t>MOSH</a:t>
            </a:r>
            <a:br>
              <a:rPr lang="en-ZA" sz="3200" b="1" dirty="0" smtClean="0"/>
            </a:br>
            <a:r>
              <a:rPr lang="en-ZA" sz="3200" b="1" dirty="0" smtClean="0"/>
              <a:t>OHS LEADERSHIP</a:t>
            </a:r>
            <a:r>
              <a:rPr lang="en-ZA" sz="3200" b="1" dirty="0"/>
              <a:t>…  </a:t>
            </a:r>
          </a:p>
        </p:txBody>
      </p:sp>
      <p:sp>
        <p:nvSpPr>
          <p:cNvPr id="6993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878013" y="5545138"/>
            <a:ext cx="5265737" cy="436562"/>
          </a:xfrm>
        </p:spPr>
        <p:txBody>
          <a:bodyPr>
            <a:normAutofit lnSpcReduction="10000"/>
          </a:bodyPr>
          <a:lstStyle/>
          <a:p>
            <a:pPr algn="ctr"/>
            <a:r>
              <a:rPr lang="en-ZA" sz="2400" b="1"/>
              <a:t>…beyond ZERO HARM!</a:t>
            </a:r>
          </a:p>
        </p:txBody>
      </p:sp>
      <p:sp>
        <p:nvSpPr>
          <p:cNvPr id="699400" name="Text Box 8"/>
          <p:cNvSpPr txBox="1">
            <a:spLocks noChangeArrowheads="1"/>
          </p:cNvSpPr>
          <p:nvPr/>
        </p:nvSpPr>
        <p:spPr bwMode="auto">
          <a:xfrm>
            <a:off x="7688263" y="6038850"/>
            <a:ext cx="1085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ZA" sz="1200" dirty="0" smtClean="0"/>
              <a:t>Mike Rossouw</a:t>
            </a:r>
            <a:endParaRPr lang="en-ZA" sz="1200" dirty="0"/>
          </a:p>
          <a:p>
            <a:r>
              <a:rPr lang="en-ZA" sz="1200" dirty="0" smtClean="0"/>
              <a:t>June 2012</a:t>
            </a:r>
            <a:endParaRPr lang="en-ZA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78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Four Strategic Aspects of </a:t>
            </a:r>
            <a:r>
              <a:rPr lang="en-GB" sz="4000" dirty="0" smtClean="0"/>
              <a:t>OHS Management</a:t>
            </a:r>
            <a:endParaRPr lang="en-US" sz="4000" dirty="0"/>
          </a:p>
        </p:txBody>
      </p:sp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2771775" y="2781300"/>
            <a:ext cx="3455988" cy="3240088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4500563" y="27813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 flipH="1">
            <a:off x="2987675" y="4508500"/>
            <a:ext cx="15128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4500563" y="4508500"/>
            <a:ext cx="15113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2967038" y="4002088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Equipment</a:t>
            </a:r>
            <a:endParaRPr lang="en-US"/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4695825" y="3714750"/>
            <a:ext cx="1169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Systems/</a:t>
            </a:r>
          </a:p>
          <a:p>
            <a:r>
              <a:rPr lang="en-GB"/>
              <a:t>Processes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5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Four Strategic Aspects of </a:t>
            </a:r>
            <a:r>
              <a:rPr lang="en-GB" sz="4000" dirty="0" smtClean="0"/>
              <a:t>OHS Management</a:t>
            </a:r>
            <a:endParaRPr lang="en-US" sz="4000" dirty="0"/>
          </a:p>
        </p:txBody>
      </p:sp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2771775" y="2781300"/>
            <a:ext cx="3455988" cy="3240088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4500563" y="27813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H="1">
            <a:off x="2987675" y="4508500"/>
            <a:ext cx="15128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4500563" y="4508500"/>
            <a:ext cx="15113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2967038" y="4002088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Equipment</a:t>
            </a:r>
            <a:endParaRPr lang="en-US"/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4695825" y="3714750"/>
            <a:ext cx="1169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Systems/</a:t>
            </a:r>
          </a:p>
          <a:p>
            <a:r>
              <a:rPr lang="en-GB"/>
              <a:t>Processes</a:t>
            </a:r>
            <a:endParaRPr lang="en-US"/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4048125" y="5010150"/>
            <a:ext cx="874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People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Four Strategic Aspects of </a:t>
            </a:r>
            <a:r>
              <a:rPr lang="en-GB" sz="4000" dirty="0" smtClean="0"/>
              <a:t>OHS Management</a:t>
            </a:r>
            <a:endParaRPr lang="en-US" sz="4000" dirty="0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2411413" y="2636838"/>
            <a:ext cx="4176712" cy="38877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3059113" y="3213100"/>
            <a:ext cx="2952750" cy="273685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 flipV="1">
            <a:off x="4500563" y="3213100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 flipH="1">
            <a:off x="3276600" y="4652963"/>
            <a:ext cx="12239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4500563" y="4652963"/>
            <a:ext cx="12954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3255963" y="4146550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Equipment</a:t>
            </a:r>
            <a:endParaRPr lang="en-US"/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4695825" y="3859213"/>
            <a:ext cx="1169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Systems/</a:t>
            </a:r>
          </a:p>
          <a:p>
            <a:r>
              <a:rPr lang="en-GB"/>
              <a:t>Processes</a:t>
            </a:r>
            <a:endParaRPr lang="en-US"/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4140200" y="5010150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People</a:t>
            </a:r>
            <a:endParaRPr lang="en-US"/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3635375" y="2636838"/>
            <a:ext cx="208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>
                <a:solidFill>
                  <a:srgbClr val="FFFF00"/>
                </a:solidFill>
              </a:rPr>
              <a:t>VISIBLE FELT</a:t>
            </a:r>
          </a:p>
          <a:p>
            <a:r>
              <a:rPr lang="en-GB" sz="1800">
                <a:solidFill>
                  <a:srgbClr val="FFFF00"/>
                </a:solidFill>
              </a:rPr>
              <a:t>  LEADERSHIP</a:t>
            </a:r>
            <a:endParaRPr lang="en-US" sz="1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en-GB" sz="4000" dirty="0" smtClean="0"/>
              <a:t>Its all about</a:t>
            </a:r>
            <a:br>
              <a:rPr lang="en-GB" sz="4000" dirty="0" smtClean="0"/>
            </a:br>
            <a:r>
              <a:rPr lang="en-GB" sz="4000" dirty="0" smtClean="0"/>
              <a:t>People</a:t>
            </a:r>
            <a:br>
              <a:rPr lang="en-GB" sz="4000" dirty="0" smtClean="0"/>
            </a:br>
            <a:r>
              <a:rPr lang="en-GB" sz="4000" dirty="0" smtClean="0"/>
              <a:t>Stupid</a:t>
            </a:r>
            <a:endParaRPr lang="en-US" sz="4000" dirty="0"/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2411413" y="2636838"/>
            <a:ext cx="4176712" cy="38877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3059113" y="3213100"/>
            <a:ext cx="2952750" cy="273685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 flipV="1">
            <a:off x="4500563" y="3213100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 flipH="1">
            <a:off x="3276600" y="4652963"/>
            <a:ext cx="12239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500563" y="4652963"/>
            <a:ext cx="12954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255963" y="4146550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Equipment</a:t>
            </a:r>
            <a:endParaRPr lang="en-US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4695825" y="3859213"/>
            <a:ext cx="1169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Systems/</a:t>
            </a:r>
          </a:p>
          <a:p>
            <a:r>
              <a:rPr lang="en-GB"/>
              <a:t>Processes</a:t>
            </a:r>
            <a:endParaRPr lang="en-US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4140200" y="5010150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People</a:t>
            </a:r>
            <a:endParaRPr lang="en-US"/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3635375" y="2636838"/>
            <a:ext cx="208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800">
                <a:solidFill>
                  <a:srgbClr val="FFFF00"/>
                </a:solidFill>
              </a:rPr>
              <a:t>VISIBLE FELT</a:t>
            </a:r>
          </a:p>
          <a:p>
            <a:r>
              <a:rPr lang="en-GB" sz="1800">
                <a:solidFill>
                  <a:srgbClr val="FFFF00"/>
                </a:solidFill>
              </a:rPr>
              <a:t>  LEADERSHIP</a:t>
            </a:r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3995738" y="5151438"/>
            <a:ext cx="145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3200" b="1" dirty="0">
                <a:solidFill>
                  <a:srgbClr val="FF3300"/>
                </a:solidFill>
              </a:rPr>
              <a:t>+ </a:t>
            </a:r>
            <a:r>
              <a:rPr lang="en-GB" sz="3200" b="1" dirty="0" smtClean="0">
                <a:solidFill>
                  <a:srgbClr val="FF3300"/>
                </a:solidFill>
              </a:rPr>
              <a:t>95%</a:t>
            </a:r>
            <a:endParaRPr lang="en-US" sz="32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0728"/>
            <a:ext cx="7772400" cy="4824535"/>
          </a:xfrm>
        </p:spPr>
        <p:txBody>
          <a:bodyPr>
            <a:normAutofit/>
          </a:bodyPr>
          <a:lstStyle/>
          <a:p>
            <a:r>
              <a:rPr lang="en-GB" dirty="0" smtClean="0"/>
              <a:t>If you are the </a:t>
            </a:r>
            <a:br>
              <a:rPr lang="en-GB" dirty="0" smtClean="0"/>
            </a:br>
            <a:r>
              <a:rPr lang="en-GB" dirty="0" smtClean="0"/>
              <a:t>Experts on People</a:t>
            </a:r>
            <a:br>
              <a:rPr lang="en-GB" dirty="0" smtClean="0"/>
            </a:br>
            <a:r>
              <a:rPr lang="en-GB" dirty="0" smtClean="0"/>
              <a:t>What are you doing</a:t>
            </a:r>
            <a:br>
              <a:rPr lang="en-GB" dirty="0" smtClean="0"/>
            </a:br>
            <a:r>
              <a:rPr lang="en-GB" dirty="0" smtClean="0"/>
              <a:t>About</a:t>
            </a:r>
            <a:br>
              <a:rPr lang="en-GB" dirty="0" smtClean="0"/>
            </a:br>
            <a:r>
              <a:rPr lang="en-GB" dirty="0" smtClean="0"/>
              <a:t>People and OHS?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6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/>
          <a:lstStyle/>
          <a:p>
            <a:r>
              <a:rPr lang="en-ZA" dirty="0" smtClean="0"/>
              <a:t>Thank You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249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50578354"/>
              </p:ext>
            </p:extLst>
          </p:nvPr>
        </p:nvGraphicFramePr>
        <p:xfrm>
          <a:off x="0" y="0"/>
          <a:ext cx="9144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19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C8B1D-27FF-4A10-8EAA-C238ABC5ED8F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dirty="0" smtClean="0"/>
              <a:t>So What Changed?</a:t>
            </a:r>
            <a:endParaRPr lang="en-GB" dirty="0" smtClean="0"/>
          </a:p>
        </p:txBody>
      </p:sp>
      <p:graphicFrame>
        <p:nvGraphicFramePr>
          <p:cNvPr id="4098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82588" y="1284288"/>
          <a:ext cx="8582025" cy="484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3" imgW="8583912" imgH="4840644" progId="Excel.Chart.8">
                  <p:embed/>
                </p:oleObj>
              </mc:Choice>
              <mc:Fallback>
                <p:oleObj r:id="rId3" imgW="8583912" imgH="4840644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1284288"/>
                        <a:ext cx="8582025" cy="484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398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78" y="620688"/>
            <a:ext cx="8564219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 descr="magritte13"/>
          <p:cNvSpPr>
            <a:spLocks noGrp="1" noChangeAspect="1" noChangeArrowheads="1"/>
          </p:cNvSpPr>
          <p:nvPr isPhoto="1"/>
        </p:nvSpPr>
        <p:spPr bwMode="auto">
          <a:xfrm>
            <a:off x="147070" y="620688"/>
            <a:ext cx="8644141" cy="5544616"/>
          </a:xfrm>
          <a:prstGeom prst="rect">
            <a:avLst/>
          </a:prstGeom>
          <a:blipFill dpi="0" rotWithShape="1">
            <a:blip r:embed="rId3"/>
            <a:srcRect/>
            <a:stretch>
              <a:fillRect b="-29398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8435" y="6309320"/>
            <a:ext cx="7988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CA" sz="2400" b="1" i="1" dirty="0">
                <a:solidFill>
                  <a:srgbClr val="DE122F"/>
                </a:solidFill>
              </a:rPr>
              <a:t>…even though we might not see how we can get there.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3215" y="116632"/>
            <a:ext cx="8369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400" b="1" i="1" dirty="0">
                <a:solidFill>
                  <a:srgbClr val="DE122F"/>
                </a:solidFill>
              </a:rPr>
              <a:t>As leaders we must see and promote future possibilities…</a:t>
            </a:r>
          </a:p>
        </p:txBody>
      </p:sp>
    </p:spTree>
    <p:extLst>
      <p:ext uri="{BB962C8B-B14F-4D97-AF65-F5344CB8AC3E}">
        <p14:creationId xmlns:p14="http://schemas.microsoft.com/office/powerpoint/2010/main" val="119095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F602-7D84-4EDD-96E2-4EC566B1D5B9}" type="slidenum">
              <a:rPr lang="en-GB"/>
              <a:pPr/>
              <a:t>5</a:t>
            </a:fld>
            <a:endParaRPr lang="en-GB"/>
          </a:p>
        </p:txBody>
      </p:sp>
      <p:graphicFrame>
        <p:nvGraphicFramePr>
          <p:cNvPr id="786434" name="AutoShape 13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36525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525" cy="14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6436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" y="1122363"/>
            <a:ext cx="7570788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r>
              <a:rPr lang="en-ZA" sz="2000" b="1" i="1">
                <a:solidFill>
                  <a:srgbClr val="DE122F"/>
                </a:solidFill>
              </a:rPr>
              <a:t>Leadership has been defined by many…</a:t>
            </a:r>
            <a:endParaRPr lang="en-GB" sz="2000" b="1" i="1">
              <a:solidFill>
                <a:srgbClr val="DE122F"/>
              </a:solidFill>
            </a:endParaRPr>
          </a:p>
        </p:txBody>
      </p:sp>
      <p:sp>
        <p:nvSpPr>
          <p:cNvPr id="786437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338" y="6107113"/>
            <a:ext cx="8874125" cy="354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pPr algn="r"/>
            <a:r>
              <a:rPr lang="en-ZA" b="1" i="1">
                <a:solidFill>
                  <a:srgbClr val="DE122F"/>
                </a:solidFill>
              </a:rPr>
              <a:t>...and General (retired) Colin Powell gives it a pretty good shake.</a:t>
            </a:r>
            <a:endParaRPr lang="en-GB" b="1" i="1">
              <a:solidFill>
                <a:srgbClr val="DE122F"/>
              </a:solidFill>
            </a:endParaRPr>
          </a:p>
        </p:txBody>
      </p:sp>
      <p:sp>
        <p:nvSpPr>
          <p:cNvPr id="786439" name="Rectangle 3"/>
          <p:cNvSpPr>
            <a:spLocks noChangeArrowheads="1"/>
          </p:cNvSpPr>
          <p:nvPr/>
        </p:nvSpPr>
        <p:spPr bwMode="auto">
          <a:xfrm>
            <a:off x="539552" y="1988840"/>
            <a:ext cx="7772400" cy="2559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20650" indent="-120650">
              <a:lnSpc>
                <a:spcPct val="105000"/>
              </a:lnSpc>
              <a:spcAft>
                <a:spcPct val="30000"/>
              </a:spcAft>
              <a:buClr>
                <a:schemeClr val="tx1"/>
              </a:buClr>
            </a:pPr>
            <a:r>
              <a:rPr lang="en-CA" sz="4000" b="1" i="1" dirty="0"/>
              <a:t>“Leadership is the art of accomplishing more than the science of management says is possible.”</a:t>
            </a:r>
          </a:p>
        </p:txBody>
      </p:sp>
      <p:sp>
        <p:nvSpPr>
          <p:cNvPr id="786440" name="Text Box 8"/>
          <p:cNvSpPr txBox="1">
            <a:spLocks noChangeArrowheads="1"/>
          </p:cNvSpPr>
          <p:nvPr/>
        </p:nvSpPr>
        <p:spPr bwMode="auto">
          <a:xfrm>
            <a:off x="871538" y="328613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ZA" sz="2400">
                <a:solidFill>
                  <a:schemeClr val="bg1"/>
                </a:solidFill>
              </a:rPr>
              <a:t>Defining Leadership…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950914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100" b="1" dirty="0" smtClean="0">
                <a:solidFill>
                  <a:srgbClr val="FF0000"/>
                </a:solidFill>
              </a:rPr>
              <a:t>MOSH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Is </a:t>
            </a:r>
            <a:r>
              <a:rPr lang="en-ZA" u="sng" dirty="0" smtClean="0"/>
              <a:t>NOT</a:t>
            </a:r>
            <a:r>
              <a:rPr lang="en-ZA" dirty="0" smtClean="0"/>
              <a:t> a Chamber of Mines Thing!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1800" i="1" dirty="0" smtClean="0"/>
              <a:t>THE </a:t>
            </a:r>
            <a:r>
              <a:rPr lang="en-ZA" sz="1800" b="1" i="1" dirty="0" smtClean="0">
                <a:solidFill>
                  <a:srgbClr val="FF0000"/>
                </a:solidFill>
              </a:rPr>
              <a:t>PEOPLE</a:t>
            </a:r>
            <a:r>
              <a:rPr lang="en-ZA" sz="1800" i="1" dirty="0" smtClean="0">
                <a:solidFill>
                  <a:srgbClr val="FF0000"/>
                </a:solidFill>
              </a:rPr>
              <a:t> </a:t>
            </a:r>
            <a:r>
              <a:rPr lang="en-ZA" sz="1800" i="1" dirty="0" smtClean="0"/>
              <a:t>DOING IT FOR THEMSELVES</a:t>
            </a:r>
          </a:p>
          <a:p>
            <a:r>
              <a:rPr lang="en-ZA" sz="1600" dirty="0" smtClean="0"/>
              <a:t>For the people </a:t>
            </a:r>
          </a:p>
          <a:p>
            <a:r>
              <a:rPr lang="en-ZA" sz="1600" dirty="0" smtClean="0"/>
              <a:t>By the people</a:t>
            </a:r>
          </a:p>
          <a:p>
            <a:pPr marL="0" indent="0">
              <a:buNone/>
            </a:pPr>
            <a:r>
              <a:rPr lang="en-ZA" sz="1600" dirty="0" smtClean="0"/>
              <a:t>MOSH Identified the biggest reason why people did not adopt is because they did not own the “practice”!</a:t>
            </a:r>
          </a:p>
          <a:p>
            <a:r>
              <a:rPr lang="en-ZA" sz="1600" dirty="0" smtClean="0"/>
              <a:t>Executive</a:t>
            </a:r>
          </a:p>
          <a:p>
            <a:r>
              <a:rPr lang="en-ZA" sz="1600" dirty="0" smtClean="0"/>
              <a:t>Industry Structures</a:t>
            </a:r>
          </a:p>
          <a:p>
            <a:r>
              <a:rPr lang="en-ZA" sz="1600" dirty="0" smtClean="0"/>
              <a:t>Mangers</a:t>
            </a:r>
          </a:p>
          <a:p>
            <a:r>
              <a:rPr lang="en-ZA" sz="1600" dirty="0" smtClean="0"/>
              <a:t>Supervisors</a:t>
            </a:r>
          </a:p>
          <a:p>
            <a:r>
              <a:rPr lang="en-ZA" sz="1600" dirty="0" smtClean="0"/>
              <a:t>Team Leads</a:t>
            </a:r>
          </a:p>
          <a:p>
            <a:r>
              <a:rPr lang="en-ZA" sz="1600" dirty="0" smtClean="0"/>
              <a:t>Team Members </a:t>
            </a:r>
          </a:p>
          <a:p>
            <a:pPr marL="0" indent="0">
              <a:buNone/>
            </a:pPr>
            <a:r>
              <a:rPr lang="en-ZA" sz="3600" b="1" dirty="0" smtClean="0">
                <a:solidFill>
                  <a:srgbClr val="FF0000"/>
                </a:solidFill>
              </a:rPr>
              <a:t>ADOPT</a:t>
            </a:r>
            <a:r>
              <a:rPr lang="en-ZA" sz="3600" dirty="0" smtClean="0">
                <a:solidFill>
                  <a:srgbClr val="FF0000"/>
                </a:solidFill>
              </a:rPr>
              <a:t> </a:t>
            </a:r>
            <a:r>
              <a:rPr lang="en-ZA" sz="3600" dirty="0" smtClean="0"/>
              <a:t>- </a:t>
            </a:r>
            <a:r>
              <a:rPr lang="en-ZA" sz="3600" i="1" dirty="0" smtClean="0"/>
              <a:t>To choose or take as one's own </a:t>
            </a:r>
          </a:p>
          <a:p>
            <a:pPr marL="0" indent="0">
              <a:buNone/>
            </a:pPr>
            <a:endParaRPr lang="en-ZA" sz="1600" dirty="0" smtClean="0"/>
          </a:p>
        </p:txBody>
      </p:sp>
    </p:spTree>
    <p:extLst>
      <p:ext uri="{BB962C8B-B14F-4D97-AF65-F5344CB8AC3E}">
        <p14:creationId xmlns:p14="http://schemas.microsoft.com/office/powerpoint/2010/main" val="10521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2AE29-7FB9-4771-BD4B-F082C0951878}" type="slidenum">
              <a:rPr lang="en-GB"/>
              <a:pPr/>
              <a:t>7</a:t>
            </a:fld>
            <a:endParaRPr lang="en-GB"/>
          </a:p>
        </p:txBody>
      </p:sp>
      <p:sp>
        <p:nvSpPr>
          <p:cNvPr id="788483" name="Text Box 3"/>
          <p:cNvSpPr txBox="1">
            <a:spLocks noChangeArrowheads="1"/>
          </p:cNvSpPr>
          <p:nvPr/>
        </p:nvSpPr>
        <p:spPr bwMode="auto">
          <a:xfrm>
            <a:off x="5121275" y="4660900"/>
            <a:ext cx="16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ZA" sz="2000"/>
          </a:p>
        </p:txBody>
      </p:sp>
      <p:sp>
        <p:nvSpPr>
          <p:cNvPr id="788484" name="Text Box 4"/>
          <p:cNvSpPr txBox="1">
            <a:spLocks noChangeArrowheads="1"/>
          </p:cNvSpPr>
          <p:nvPr/>
        </p:nvSpPr>
        <p:spPr bwMode="auto">
          <a:xfrm>
            <a:off x="871538" y="328613"/>
            <a:ext cx="5864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ZA" sz="2400">
                <a:solidFill>
                  <a:schemeClr val="bg1"/>
                </a:solidFill>
              </a:rPr>
              <a:t>Defining Leadership…its about “PEOPLE”</a:t>
            </a:r>
          </a:p>
        </p:txBody>
      </p:sp>
      <p:sp>
        <p:nvSpPr>
          <p:cNvPr id="788485" name="Text Box 5"/>
          <p:cNvSpPr txBox="1">
            <a:spLocks noChangeArrowheads="1"/>
          </p:cNvSpPr>
          <p:nvPr/>
        </p:nvSpPr>
        <p:spPr bwMode="auto">
          <a:xfrm>
            <a:off x="841466" y="5301208"/>
            <a:ext cx="76722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CA" sz="4400" b="1" i="1" dirty="0">
                <a:solidFill>
                  <a:srgbClr val="DE122F"/>
                </a:solidFill>
              </a:rPr>
              <a:t>“</a:t>
            </a:r>
            <a:r>
              <a:rPr lang="en-CA" sz="4400" b="1" i="1" u="sng" dirty="0">
                <a:solidFill>
                  <a:srgbClr val="DE122F"/>
                </a:solidFill>
              </a:rPr>
              <a:t>PEOPLE ARE THE BUSINESS</a:t>
            </a:r>
            <a:r>
              <a:rPr lang="en-CA" sz="4400" b="1" i="1" dirty="0">
                <a:solidFill>
                  <a:srgbClr val="DE122F"/>
                </a:solidFill>
              </a:rPr>
              <a:t>”</a:t>
            </a:r>
          </a:p>
        </p:txBody>
      </p:sp>
      <p:sp>
        <p:nvSpPr>
          <p:cNvPr id="788486" name="Text Box 3"/>
          <p:cNvSpPr txBox="1">
            <a:spLocks noChangeArrowheads="1"/>
          </p:cNvSpPr>
          <p:nvPr/>
        </p:nvSpPr>
        <p:spPr bwMode="auto">
          <a:xfrm>
            <a:off x="387350" y="1209675"/>
            <a:ext cx="836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 b="1" i="1">
                <a:solidFill>
                  <a:srgbClr val="DE122F"/>
                </a:solidFill>
              </a:rPr>
              <a:t>Leadership is all about people…</a:t>
            </a:r>
          </a:p>
        </p:txBody>
      </p:sp>
      <p:grpSp>
        <p:nvGrpSpPr>
          <p:cNvPr id="788487" name="Group 23"/>
          <p:cNvGrpSpPr>
            <a:grpSpLocks/>
          </p:cNvGrpSpPr>
          <p:nvPr/>
        </p:nvGrpSpPr>
        <p:grpSpPr bwMode="auto">
          <a:xfrm>
            <a:off x="538163" y="2070100"/>
            <a:ext cx="8047037" cy="2987675"/>
            <a:chOff x="1611" y="342"/>
            <a:chExt cx="5069" cy="1658"/>
          </a:xfrm>
        </p:grpSpPr>
        <p:pic>
          <p:nvPicPr>
            <p:cNvPr id="788488" name="Picture 28" descr="P_Mazibuko_00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80" y="342"/>
              <a:ext cx="1068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489" name="Picture 29" descr="A_Key_0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4" y="342"/>
              <a:ext cx="796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490" name="Picture 30" descr="N_Raaff_00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84" y="1433"/>
              <a:ext cx="796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491" name="Picture 31" descr="DSC_909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11" y="1188"/>
              <a:ext cx="1220" cy="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492" name="Picture 3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66" y="342"/>
              <a:ext cx="899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493" name="Picture 3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84" y="886"/>
              <a:ext cx="796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494" name="Picture 34" descr="AGA-301110-182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61" y="342"/>
              <a:ext cx="98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495" name="Picture 35" descr="DSC_923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11" y="342"/>
              <a:ext cx="1220" cy="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496" name="Picture 36" descr="I_Robertson_00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80" y="1195"/>
              <a:ext cx="1068" cy="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133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Four Strategic Aspects of </a:t>
            </a:r>
            <a:r>
              <a:rPr lang="en-GB" sz="4000" dirty="0" smtClean="0"/>
              <a:t>OHS Management</a:t>
            </a:r>
            <a:endParaRPr lang="en-US" sz="4000" dirty="0"/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auto">
          <a:xfrm>
            <a:off x="2771775" y="2781300"/>
            <a:ext cx="3455988" cy="3240088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ZA"/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4500563" y="27813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 flipH="1">
            <a:off x="2987675" y="4508500"/>
            <a:ext cx="15128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4500563" y="4508500"/>
            <a:ext cx="15113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60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Four Strategic Aspects of </a:t>
            </a:r>
            <a:r>
              <a:rPr lang="en-GB" sz="4000" dirty="0" smtClean="0"/>
              <a:t>OHS Management</a:t>
            </a:r>
            <a:endParaRPr lang="en-US" sz="4000" dirty="0"/>
          </a:p>
        </p:txBody>
      </p:sp>
      <p:sp>
        <p:nvSpPr>
          <p:cNvPr id="61443" name="Oval 3"/>
          <p:cNvSpPr>
            <a:spLocks noChangeArrowheads="1"/>
          </p:cNvSpPr>
          <p:nvPr/>
        </p:nvSpPr>
        <p:spPr bwMode="auto">
          <a:xfrm>
            <a:off x="2771775" y="2781300"/>
            <a:ext cx="3455988" cy="3240088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4500563" y="2781300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 flipH="1">
            <a:off x="2987675" y="4508500"/>
            <a:ext cx="15128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4500563" y="4508500"/>
            <a:ext cx="15113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2967038" y="4002088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Equipment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DIVIDER"/>
  <p:tag name="SLIDE_SUB_TYPE" val="SECTI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Fa5_Ype0mKr9L7FxFRH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vicLLOhkKIkzrMgVj3g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237</Words>
  <Application>Microsoft Office PowerPoint</Application>
  <PresentationFormat>On-screen Show (4:3)</PresentationFormat>
  <Paragraphs>64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Microsoft Excel Chart</vt:lpstr>
      <vt:lpstr>think-cell Slide</vt:lpstr>
      <vt:lpstr> MOSH OHS LEADERSHIP…  </vt:lpstr>
      <vt:lpstr>PowerPoint Presentation</vt:lpstr>
      <vt:lpstr>So What Changed?</vt:lpstr>
      <vt:lpstr>PowerPoint Presentation</vt:lpstr>
      <vt:lpstr>PowerPoint Presentation</vt:lpstr>
      <vt:lpstr>MOSH Is NOT a Chamber of Mines Thing!</vt:lpstr>
      <vt:lpstr>PowerPoint Presentation</vt:lpstr>
      <vt:lpstr>Four Strategic Aspects of OHS Management</vt:lpstr>
      <vt:lpstr>Four Strategic Aspects of OHS Management</vt:lpstr>
      <vt:lpstr>Four Strategic Aspects of OHS Management</vt:lpstr>
      <vt:lpstr>Four Strategic Aspects of OHS Management</vt:lpstr>
      <vt:lpstr>Four Strategic Aspects of OHS Management</vt:lpstr>
      <vt:lpstr>Its all about People Stupid</vt:lpstr>
      <vt:lpstr>If you are the  Experts on People What are you doing About People and OHS?</vt:lpstr>
      <vt:lpstr>Thank You</vt:lpstr>
    </vt:vector>
  </TitlesOfParts>
  <Company>Xstrata Alloys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OHS LEADERSHIP…</dc:title>
  <dc:creator>Mike Rossouw XA</dc:creator>
  <cp:lastModifiedBy>Mike Rossouw XA</cp:lastModifiedBy>
  <cp:revision>7</cp:revision>
  <dcterms:created xsi:type="dcterms:W3CDTF">2012-06-19T06:28:21Z</dcterms:created>
  <dcterms:modified xsi:type="dcterms:W3CDTF">2012-06-19T07:00:55Z</dcterms:modified>
</cp:coreProperties>
</file>