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  <p:sldId id="266" r:id="rId11"/>
    <p:sldId id="267" r:id="rId12"/>
    <p:sldId id="273" r:id="rId13"/>
    <p:sldId id="269" r:id="rId14"/>
    <p:sldId id="271" r:id="rId15"/>
    <p:sldId id="272" r:id="rId16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D4992-3D50-4A23-AED5-9BA3D689A63C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C0386-DA16-42B7-A78A-3C147CDE6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C0386-DA16-42B7-A78A-3C147CDE66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C0386-DA16-42B7-A78A-3C147CDE66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974A-1F27-42C6-B795-FF3416A564FC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369-4C9E-4EEC-83F0-AA3FCE4AA9BA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825E-FACD-4018-BC99-13E65BCA84D0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A433-6E79-4421-B870-8E8977B63AE2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8558A-67B1-41D4-8B0F-C9EF8A6484AE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DAB4-61E0-4B3C-8E37-81B149E34503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22E0-080F-4D44-BE2A-628465C029F7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1CFF-22D7-447F-8C55-07F080B202CC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CFB7-1A66-49D8-BFF0-ADAC89EA571F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4048-30F7-4BEB-83AA-0C4A8F2796B9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E78-9A86-4751-8E29-74EF947A4C91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97BA-D202-4811-9704-6BEF42E53CC7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PD%20TAS%20-%20Reasons%20for%20Slow%20Adoption%20-Rev%202.xls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Noise%20HPD_TAS%20Potential%20Adopters%20Tracking%20Report%20Rev%202Nov%2012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20" y="1500174"/>
            <a:ext cx="5286380" cy="1470025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MOSH NOISE TEAM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86124"/>
            <a:ext cx="3914780" cy="1752600"/>
          </a:xfrm>
        </p:spPr>
        <p:txBody>
          <a:bodyPr/>
          <a:lstStyle/>
          <a:p>
            <a:r>
              <a:rPr lang="en-ZA" dirty="0" smtClean="0"/>
              <a:t>6November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Source Elimination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Current Machines - Drilling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Noise sources are, Exhaust noise, Mechanical noise, Drill steel ringing, Steel on steel on rock, ambient noise,  vibration and Echo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Current focus is on exhaust muffling initiatives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Five more noise sources that can be leveraged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Interaction with Research institutions, T&amp;M Team, OEMs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8328" y="1340768"/>
            <a:ext cx="4705672" cy="510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10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Source Elimination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 dirty="0" smtClean="0">
                <a:solidFill>
                  <a:schemeClr val="bg1"/>
                </a:solidFill>
              </a:rPr>
              <a:t>Current Machines – other Equipment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ZA" sz="2000" dirty="0" smtClean="0">
                <a:solidFill>
                  <a:schemeClr val="bg1"/>
                </a:solidFill>
              </a:rPr>
              <a:t>Assist the Industry with a source elimination Repository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ZA" sz="2000" dirty="0" smtClean="0">
                <a:solidFill>
                  <a:schemeClr val="bg1"/>
                </a:solidFill>
              </a:rPr>
              <a:t>Some initiatives will be candidates for the new leading practice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ZA" sz="2000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Source Elimination - </a:t>
            </a:r>
            <a:r>
              <a:rPr lang="en-GB" sz="2400" dirty="0" smtClean="0">
                <a:solidFill>
                  <a:schemeClr val="bg1"/>
                </a:solidFill>
              </a:rPr>
              <a:t> Future mines and expansion projects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Not explicitly catered for by MOSH process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Forum where to influence the direction towards the usage of quieter rock breaking mechanisms such as hydraulic, electric drills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The decision to use quieter rock breaking mechanisms is part of mine design and feasibility studies hence the benefits will be longer-term side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Drilling Selection tool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ZA" sz="20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11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Noise Team Activities</a:t>
            </a: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Future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1547191"/>
            <a:ext cx="3276600" cy="5257799"/>
            <a:chOff x="-74000" y="-1"/>
            <a:chExt cx="1447498" cy="5257800"/>
          </a:xfrm>
        </p:grpSpPr>
        <p:sp>
          <p:nvSpPr>
            <p:cNvPr id="15" name="Flowchart: Manual Operation 14"/>
            <p:cNvSpPr/>
            <p:nvPr/>
          </p:nvSpPr>
          <p:spPr>
            <a:xfrm rot="16200000">
              <a:off x="-1979151" y="1905150"/>
              <a:ext cx="5257800" cy="1447498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lowchart: Manual Operation 4"/>
            <p:cNvSpPr/>
            <p:nvPr/>
          </p:nvSpPr>
          <p:spPr>
            <a:xfrm>
              <a:off x="-59456" y="1051560"/>
              <a:ext cx="1378569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– Current Machines</a:t>
              </a:r>
              <a:endParaRPr lang="en-US" b="1" kern="1200" dirty="0"/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Collaborate with T&amp; </a:t>
              </a:r>
              <a:r>
                <a:rPr lang="en-US" sz="1200" dirty="0" smtClean="0"/>
                <a:t>M Team and CM&amp; </a:t>
              </a:r>
              <a:r>
                <a:rPr lang="en-US" sz="1200" kern="1200" dirty="0" smtClean="0"/>
                <a:t>CCs , MHSC, University of Pretoria &amp; other research institutions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Regular progress reports at Industry Team Meetings </a:t>
              </a:r>
              <a:endParaRPr lang="en-US" sz="12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 18"/>
          <p:cNvGrpSpPr/>
          <p:nvPr/>
        </p:nvGrpSpPr>
        <p:grpSpPr>
          <a:xfrm>
            <a:off x="3200400" y="1394792"/>
            <a:ext cx="2971800" cy="5562600"/>
            <a:chOff x="1479987" y="0"/>
            <a:chExt cx="1373497" cy="5257800"/>
          </a:xfrm>
        </p:grpSpPr>
        <p:sp>
          <p:nvSpPr>
            <p:cNvPr id="18" name="Flowchart: Manual Operation 17"/>
            <p:cNvSpPr/>
            <p:nvPr/>
          </p:nvSpPr>
          <p:spPr>
            <a:xfrm rot="16200000">
              <a:off x="-4621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lowchart: Manual Operation 4"/>
            <p:cNvSpPr/>
            <p:nvPr/>
          </p:nvSpPr>
          <p:spPr>
            <a:xfrm rot="21600000">
              <a:off x="1479987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-  Expansion projects and new mine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Discuss</a:t>
              </a:r>
              <a:r>
                <a:rPr lang="en-US" sz="1200" dirty="0" smtClean="0"/>
                <a:t>ion </a:t>
              </a:r>
              <a:r>
                <a:rPr lang="en-US" sz="1200" b="0" i="0" u="none" kern="1200" dirty="0" smtClean="0"/>
                <a:t>with the MOSH Taskforce - 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19 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Obtain a list of design personnel from the MOSH Taskforce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16 Nov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Drilling Selection Tool 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- Nov 2012</a:t>
              </a:r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en-US" sz="1200" dirty="0" smtClean="0"/>
                <a:t>Regular progress reports at Industry Team Meeting  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2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oup 21"/>
          <p:cNvGrpSpPr/>
          <p:nvPr/>
        </p:nvGrpSpPr>
        <p:grpSpPr>
          <a:xfrm>
            <a:off x="6248400" y="1318591"/>
            <a:ext cx="3124199" cy="5638800"/>
            <a:chOff x="2956495" y="-38100"/>
            <a:chExt cx="1524001" cy="5257800"/>
          </a:xfrm>
        </p:grpSpPr>
        <p:sp>
          <p:nvSpPr>
            <p:cNvPr id="21" name="Flowchart: Manual Operation 20"/>
            <p:cNvSpPr/>
            <p:nvPr/>
          </p:nvSpPr>
          <p:spPr>
            <a:xfrm rot="16200000">
              <a:off x="1033840" y="1884555"/>
              <a:ext cx="5257800" cy="1412489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lowchart: Manual Operation 4"/>
            <p:cNvSpPr/>
            <p:nvPr/>
          </p:nvSpPr>
          <p:spPr>
            <a:xfrm>
              <a:off x="2956496" y="1051560"/>
              <a:ext cx="1524000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HPD TAS Tool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>
                  <a:solidFill>
                    <a:schemeClr val="tx1"/>
                  </a:solidFill>
                </a:rPr>
                <a:t>Daft Assessment Tool –</a:t>
              </a:r>
              <a:r>
                <a:rPr lang="en-US" sz="1200" b="1" kern="1200" dirty="0" smtClean="0">
                  <a:solidFill>
                    <a:schemeClr val="tx1"/>
                  </a:solidFill>
                </a:rPr>
                <a:t>Sept 2012</a:t>
              </a:r>
              <a:endParaRPr lang="en-US" sz="1200" b="1" kern="1200" dirty="0">
                <a:solidFill>
                  <a:schemeClr val="tx1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Assist the adopter and Implementers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– Jan 2013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Facilitate Interest group activities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– Nov 2012</a:t>
              </a:r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en-US" sz="1200" dirty="0" smtClean="0"/>
                <a:t>Regular progress reports at Industry Team Meetings 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000" b="1" kern="12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13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152400" y="1280492"/>
            <a:ext cx="3048000" cy="5676900"/>
            <a:chOff x="4433005" y="0"/>
            <a:chExt cx="1373497" cy="5257800"/>
          </a:xfrm>
        </p:grpSpPr>
        <p:sp>
          <p:nvSpPr>
            <p:cNvPr id="5" name="Flowchart: Manual Operation 4"/>
            <p:cNvSpPr/>
            <p:nvPr/>
          </p:nvSpPr>
          <p:spPr>
            <a:xfrm rot="16200000">
              <a:off x="249085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Manual Operation 4"/>
            <p:cNvSpPr/>
            <p:nvPr/>
          </p:nvSpPr>
          <p:spPr>
            <a:xfrm rot="21600000">
              <a:off x="443300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 Repository</a:t>
              </a:r>
              <a:endParaRPr lang="en-US" b="1" kern="1200" dirty="0"/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Compile summary of the practices and contact personnel 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Source elimination repository on MOSH website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</a:t>
              </a:r>
              <a:endParaRPr lang="en-US" sz="1200" dirty="0" smtClean="0"/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3276600" y="1394792"/>
            <a:ext cx="2819400" cy="5334000"/>
            <a:chOff x="5909515" y="0"/>
            <a:chExt cx="1373497" cy="5257800"/>
          </a:xfrm>
        </p:grpSpPr>
        <p:sp>
          <p:nvSpPr>
            <p:cNvPr id="8" name="Flowchart: Manual Operation 7"/>
            <p:cNvSpPr/>
            <p:nvPr/>
          </p:nvSpPr>
          <p:spPr>
            <a:xfrm rot="16200000">
              <a:off x="39673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lowchart: Manual Operation 4"/>
            <p:cNvSpPr/>
            <p:nvPr/>
          </p:nvSpPr>
          <p:spPr>
            <a:xfrm rot="21600000">
              <a:off x="590951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Industry Team Meetings &amp; Workshops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1st Industry Team Meeting - 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26 Sept 2012</a:t>
              </a:r>
              <a:endParaRPr lang="en-US" sz="12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b="0" i="0" u="none" kern="1200" dirty="0" smtClean="0"/>
                <a:t>2nd Industry Team Meeting -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14 Nov 2012 </a:t>
              </a:r>
              <a:endParaRPr lang="en-US" sz="20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Industry Team Workshop 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- 13 February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3rd Industry Team Meeting  - </a:t>
              </a:r>
              <a:r>
                <a:rPr lang="en-US" sz="1200" b="1" i="0" u="none" kern="1200" dirty="0" smtClean="0">
                  <a:solidFill>
                    <a:srgbClr val="FF0000"/>
                  </a:solidFill>
                </a:rPr>
                <a:t>13 Mar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4</a:t>
              </a:r>
              <a:r>
                <a:rPr lang="en-US" sz="1200" kern="1200" baseline="30000" dirty="0" smtClean="0"/>
                <a:t>th</a:t>
              </a:r>
              <a:r>
                <a:rPr lang="en-US" sz="1200" kern="1200" dirty="0" smtClean="0"/>
                <a:t> Industry Team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15 May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5</a:t>
              </a:r>
              <a:r>
                <a:rPr lang="en-US" sz="1200" kern="1200" baseline="30000" dirty="0" smtClean="0"/>
                <a:t>th</a:t>
              </a:r>
              <a:r>
                <a:rPr lang="en-US" sz="1200" kern="1200" dirty="0" smtClean="0"/>
                <a:t> Industry Team  -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14 August 2013</a:t>
              </a: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14</a:t>
            </a:fld>
            <a:endParaRPr lang="en-US" b="1"/>
          </a:p>
        </p:txBody>
      </p:sp>
      <p:sp>
        <p:nvSpPr>
          <p:cNvPr id="14" name="Oval Callout 13"/>
          <p:cNvSpPr/>
          <p:nvPr/>
        </p:nvSpPr>
        <p:spPr>
          <a:xfrm rot="21371828">
            <a:off x="6393545" y="3718638"/>
            <a:ext cx="2554392" cy="1599792"/>
          </a:xfrm>
          <a:prstGeom prst="wedgeEllipseCallout">
            <a:avLst>
              <a:gd name="adj1" fmla="val -114941"/>
              <a:gd name="adj2" fmla="val -55910"/>
            </a:avLst>
          </a:prstGeom>
          <a:solidFill>
            <a:srgbClr val="D09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08712" y="4149080"/>
            <a:ext cx="2555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Thanks </a:t>
            </a:r>
            <a:r>
              <a:rPr lang="en-US" sz="2400" b="1" dirty="0" smtClean="0">
                <a:solidFill>
                  <a:srgbClr val="FF0000"/>
                </a:solidFill>
              </a:rPr>
              <a:t>Harmony  </a:t>
            </a:r>
            <a:r>
              <a:rPr lang="en-US" b="1" dirty="0" smtClean="0">
                <a:solidFill>
                  <a:srgbClr val="FF0000"/>
                </a:solidFill>
              </a:rPr>
              <a:t>- for Hosting &amp; Presenting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771800" y="2420888"/>
            <a:ext cx="4680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Questions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15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sz="2000" b="1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Noise Team Activities</a:t>
            </a: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Leading Practice  - Noise Elimination (2008)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Electric Drilling Machine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Potential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to reduce noise by 6 dBA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Source Mine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 AngloGold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Ashanti – Tau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Tona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Demo Mine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Moab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Khotsong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Adopters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None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other than the Demo Mine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Not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successful for various reasons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Readiness for adoption: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Required substantial R&amp;D: only available for </a:t>
            </a:r>
            <a:r>
              <a:rPr lang="en-US" sz="1600" dirty="0" err="1">
                <a:solidFill>
                  <a:schemeClr val="bg1"/>
                </a:solidFill>
              </a:rPr>
              <a:t>stope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drilling</a:t>
            </a:r>
          </a:p>
          <a:p>
            <a:pPr marL="2057400" lvl="4" indent="-228600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Cost </a:t>
            </a:r>
            <a:r>
              <a:rPr lang="en-US" dirty="0">
                <a:solidFill>
                  <a:schemeClr val="bg1"/>
                </a:solidFill>
              </a:rPr>
              <a:t>constraints: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Required </a:t>
            </a:r>
            <a:r>
              <a:rPr lang="en-US" sz="1600" dirty="0">
                <a:solidFill>
                  <a:schemeClr val="bg1"/>
                </a:solidFill>
              </a:rPr>
              <a:t>substantial refinement that </a:t>
            </a:r>
            <a:r>
              <a:rPr lang="en-US" sz="1600" dirty="0" smtClean="0">
                <a:solidFill>
                  <a:schemeClr val="bg1"/>
                </a:solidFill>
              </a:rPr>
              <a:t>proved </a:t>
            </a:r>
            <a:r>
              <a:rPr lang="en-US" sz="1600" dirty="0">
                <a:solidFill>
                  <a:schemeClr val="bg1"/>
                </a:solidFill>
              </a:rPr>
              <a:t>to be expensive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Only Leasing Option available 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1714500" lvl="3" indent="-342900">
              <a:buFont typeface="Wingdings" pitchFamily="2" charset="2"/>
              <a:buChar char="§"/>
            </a:pPr>
            <a:endParaRPr lang="en-US" dirty="0" smtClean="0">
              <a:solidFill>
                <a:schemeClr val="bg1"/>
              </a:solidFill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Other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“Climate” – “Energy crisis” paved the way for </a:t>
            </a:r>
            <a:r>
              <a:rPr lang="en-US" sz="1600" dirty="0" smtClean="0">
                <a:solidFill>
                  <a:schemeClr val="bg1"/>
                </a:solidFill>
              </a:rPr>
              <a:t>selection as </a:t>
            </a:r>
            <a:r>
              <a:rPr lang="en-US" sz="1600" dirty="0">
                <a:solidFill>
                  <a:schemeClr val="bg1"/>
                </a:solidFill>
              </a:rPr>
              <a:t>leading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3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Leading Practice 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(cont.)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Concept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worth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revisiting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It is the ultimate Goal – part of zero harm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Long term view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Involving 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OEMs &amp; Research institutions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Current Noise at source  - ± 108 dBA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2013 Milestone : &lt; 110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dBA  &amp; 2008 Milestone</a:t>
            </a: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Legal Requirement : Noise Exposure: 85 dBLAeq,8h 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Shortfall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: 25 dBA to be compensated for by HPDs</a:t>
            </a:r>
          </a:p>
          <a:p>
            <a:pPr marL="1714500" lvl="3" indent="-342900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/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4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>
              <a:buFontTx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2nd Leading Practice  - PPE and Administrative Control (2010 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cs typeface="+mn-cs"/>
              </a:rPr>
              <a:t>-Current)</a:t>
            </a:r>
            <a:endParaRPr lang="en-US" sz="24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+mn-cs"/>
              </a:rPr>
              <a:t>Hearing Protection </a:t>
            </a:r>
            <a:r>
              <a:rPr lang="en-US" sz="2000" dirty="0" smtClean="0">
                <a:solidFill>
                  <a:schemeClr val="bg1"/>
                </a:solidFill>
                <a:latin typeface="+mn-lt"/>
                <a:cs typeface="+mn-cs"/>
              </a:rPr>
              <a:t>Device, Training, Awareness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+mn-cs"/>
              </a:rPr>
              <a:t>and Selection Tool (HPD _ TAS)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Enables Occupational Hygienists to select the correct HPD per occupation based on noise exposures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Training and awareness material – an explanation on the effects of noise, hearing protection devices and the usage, care and maintenance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Only segments of the Leading Practice gets adopted &amp; integrated  into HCP programs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Few Mines have fully adopted </a:t>
            </a:r>
          </a:p>
          <a:p>
            <a:pPr marL="1257300" lvl="2" indent="-342900">
              <a:defRPr/>
            </a:pPr>
            <a:endParaRPr lang="en-US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Fundamental Challenges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Preventing Hearing loss versus Preventing Compensating for hearing loss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200150" lvl="2" indent="-342900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Paradigm shift </a:t>
            </a:r>
          </a:p>
          <a:p>
            <a:pPr marL="1200150" lvl="2" indent="-342900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Improved but plateauing NHIL compensation figures (RMA)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Noise has a lower priority compared to other Safety challenges (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FoG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, fatigue, T&amp;M  etc) and OH ( TB, HIV, Dust)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Emphasis should be on Source Elimination</a:t>
            </a:r>
          </a:p>
          <a:p>
            <a:pPr marL="1257300" lvl="2" indent="-342900"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6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Noise Team Activities</a:t>
            </a:r>
            <a:endParaRPr lang="en-US" sz="1800" b="1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7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MOSH Basics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Fully functioning Industry Team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Adopted Expert Model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Shared understanding of the hazard and risk being addressed</a:t>
            </a: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‘Actual’ cost of noise (</a:t>
            </a:r>
            <a:r>
              <a:rPr lang="en-GB" b="1" dirty="0" smtClean="0"/>
              <a:t>R14K</a:t>
            </a:r>
            <a:r>
              <a:rPr lang="en-GB" dirty="0" smtClean="0">
                <a:solidFill>
                  <a:schemeClr val="bg1"/>
                </a:solidFill>
              </a:rPr>
              <a:t>/employee/year Vs. </a:t>
            </a:r>
            <a:r>
              <a:rPr lang="en-GB" b="1" dirty="0" smtClean="0"/>
              <a:t>R60K</a:t>
            </a:r>
            <a:r>
              <a:rPr lang="en-GB" dirty="0" smtClean="0">
                <a:solidFill>
                  <a:schemeClr val="bg1"/>
                </a:solidFill>
              </a:rPr>
              <a:t>/employee/year)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Shared understanding of a comprehensive ‘Buy Quiet Policy’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8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HPD TAS Tool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>
                <a:solidFill>
                  <a:schemeClr val="bg1"/>
                </a:solidFill>
              </a:rPr>
              <a:t>Promotion of the Adoption of the Tool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5 Adopters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12 Implementers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27 Partial Adopters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Interest Group and future COPA</a:t>
            </a:r>
          </a:p>
          <a:p>
            <a:pPr marL="1200150" lvl="2" indent="-342900"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Creation of Mine Adoptions Teams (Xstrata &amp; Impala)</a:t>
            </a:r>
          </a:p>
          <a:p>
            <a:pPr marL="1200150" lvl="2" indent="-342900"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Customization of Leadership Behaviour and Behavioural Communication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9</a:t>
            </a:fld>
            <a:endParaRPr lang="en-US" b="1" dirty="0"/>
          </a:p>
        </p:txBody>
      </p:sp>
      <p:sp>
        <p:nvSpPr>
          <p:cNvPr id="5" name="Right Arrow 4">
            <a:hlinkClick r:id="rId3" action="ppaction://hlinkfile"/>
          </p:cNvPr>
          <p:cNvSpPr/>
          <p:nvPr/>
        </p:nvSpPr>
        <p:spPr>
          <a:xfrm>
            <a:off x="7740352" y="4077072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hlinkClick r:id="rId4" action="ppaction://hlinkfile"/>
          </p:cNvPr>
          <p:cNvSpPr/>
          <p:nvPr/>
        </p:nvSpPr>
        <p:spPr>
          <a:xfrm>
            <a:off x="7812360" y="4725144"/>
            <a:ext cx="50405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2913</TotalTime>
  <Words>762</Words>
  <Application>Microsoft Office PowerPoint</Application>
  <PresentationFormat>On-screen Show (4:3)</PresentationFormat>
  <Paragraphs>128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Theme3</vt:lpstr>
      <vt:lpstr>MOSH NOISE TEAM Activities</vt:lpstr>
      <vt:lpstr>Discussion Points</vt:lpstr>
      <vt:lpstr>Background</vt:lpstr>
      <vt:lpstr>Background</vt:lpstr>
      <vt:lpstr>Background</vt:lpstr>
      <vt:lpstr>Background</vt:lpstr>
      <vt:lpstr>Discussion Points</vt:lpstr>
      <vt:lpstr>MOSH Basics </vt:lpstr>
      <vt:lpstr>HPD TAS Tool</vt:lpstr>
      <vt:lpstr>Source Elimination</vt:lpstr>
      <vt:lpstr>Source Elimination</vt:lpstr>
      <vt:lpstr>Discussion Points</vt:lpstr>
      <vt:lpstr>Future Activities</vt:lpstr>
      <vt:lpstr>Future Activities</vt:lpstr>
      <vt:lpstr>Slide 15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Hgumede</cp:lastModifiedBy>
  <cp:revision>18</cp:revision>
  <dcterms:created xsi:type="dcterms:W3CDTF">2012-08-02T11:34:04Z</dcterms:created>
  <dcterms:modified xsi:type="dcterms:W3CDTF">2012-11-02T09:44:43Z</dcterms:modified>
</cp:coreProperties>
</file>