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3" r:id="rId6"/>
    <p:sldId id="260" r:id="rId7"/>
    <p:sldId id="258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90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EA848EC-4384-43E6-86DE-F9F3CFF87456}" type="datetimeFigureOut">
              <a:rPr lang="en-US" smtClean="0"/>
              <a:pPr/>
              <a:t>5/18/2012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765290D-5AD7-4FE4-8762-C7CF3B5EC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Vienna Dover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Fransa Owens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recruits/promotions/transfers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142984"/>
          <a:ext cx="8229600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COF</a:t>
                      </a:r>
                      <a:r>
                        <a:rPr lang="en-US" baseline="0" dirty="0" smtClean="0"/>
                        <a:t> and proceed to training for capability and shaft for competency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Recommended with reservation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Occupation Health assessment to determine requirements linked to Minimum standards of fitness to work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Additional referral to training for rehabilitation program and job</a:t>
                      </a:r>
                      <a:r>
                        <a:rPr lang="en-US" baseline="0" dirty="0" smtClean="0"/>
                        <a:t> specific training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r>
                        <a:rPr lang="en-US" baseline="0" dirty="0" smtClean="0"/>
                        <a:t> recommended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declared fit for occupation as operator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a current employee allow for rehabilitation program on own time to enable to re-apply ( career development 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Periodicals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350660"/>
          <a:ext cx="8229600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396"/>
                <a:gridCol w="52292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COF</a:t>
                      </a:r>
                      <a:r>
                        <a:rPr lang="en-US" baseline="0" dirty="0" smtClean="0"/>
                        <a:t> and proceed to training for capability and shaft for competency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Recommended with reservation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Occupation Health assessment to determine requirements linked to Minimum standards of fitness to work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Additional referral to rehabilitation program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r>
                        <a:rPr lang="en-US" baseline="0" dirty="0" smtClean="0"/>
                        <a:t> recommended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declared fit for occupation as operator if there is</a:t>
                      </a:r>
                      <a:r>
                        <a:rPr lang="en-US" baseline="0" dirty="0" smtClean="0"/>
                        <a:t> medical grounds ( brain injury; loss of vision)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a current employee allow for rehabilitation program and</a:t>
                      </a:r>
                      <a:r>
                        <a:rPr lang="en-US" baseline="0" dirty="0" smtClean="0"/>
                        <a:t> then re-assessment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Issue COF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9397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Periodicals – </a:t>
            </a:r>
            <a:r>
              <a:rPr lang="en-US" sz="3100" dirty="0" smtClean="0"/>
              <a:t>responsibility of Occupational health services</a:t>
            </a:r>
            <a:endParaRPr lang="en-US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1158224"/>
          <a:ext cx="8643998" cy="5274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951"/>
                <a:gridCol w="6618047"/>
              </a:tblGrid>
              <a:tr h="335695"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Recommendation</a:t>
                      </a:r>
                      <a:endParaRPr lang="en-US" dirty="0"/>
                    </a:p>
                  </a:txBody>
                  <a:tcPr/>
                </a:tc>
              </a:tr>
              <a:tr h="587467">
                <a:tc>
                  <a:txBody>
                    <a:bodyPr/>
                    <a:lstStyle/>
                    <a:p>
                      <a:r>
                        <a:rPr lang="en-US" dirty="0" smtClean="0"/>
                        <a:t>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</a:t>
                      </a:r>
                      <a:r>
                        <a:rPr lang="en-US" baseline="0" dirty="0" smtClean="0"/>
                        <a:t> meet the requirements of the minimum standards of fitness to work</a:t>
                      </a:r>
                      <a:endParaRPr lang="en-US" dirty="0"/>
                    </a:p>
                  </a:txBody>
                  <a:tcPr/>
                </a:tc>
              </a:tr>
              <a:tr h="8392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vision must be corrected with spectacles then restriction to operate</a:t>
                      </a:r>
                      <a:r>
                        <a:rPr lang="en-US" baseline="0" dirty="0" smtClean="0"/>
                        <a:t> to be applied to license to stipulate that individual can only operate while wearing glasses</a:t>
                      </a:r>
                    </a:p>
                  </a:txBody>
                  <a:tcPr/>
                </a:tc>
              </a:tr>
              <a:tr h="3356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Issue COF</a:t>
                      </a:r>
                    </a:p>
                  </a:txBody>
                  <a:tcPr/>
                </a:tc>
              </a:tr>
              <a:tr h="335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Peripheral 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Signal detection fall-out area to determine the risk</a:t>
                      </a:r>
                    </a:p>
                  </a:txBody>
                  <a:tcPr/>
                </a:tc>
              </a:tr>
              <a:tr h="3356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Referral to rehabilitation</a:t>
                      </a:r>
                    </a:p>
                  </a:txBody>
                  <a:tcPr/>
                </a:tc>
              </a:tr>
              <a:tr h="13427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Hearing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If there</a:t>
                      </a:r>
                      <a:r>
                        <a:rPr lang="en-US" baseline="0" dirty="0" smtClean="0"/>
                        <a:t> is loss of hearing to correlate with outcome on Reaction time to indicate how this is influencing his response time assessment of the risk to determine fitness to operate </a:t>
                      </a:r>
                      <a:endParaRPr lang="en-US" dirty="0" smtClean="0"/>
                    </a:p>
                  </a:txBody>
                  <a:tcPr/>
                </a:tc>
              </a:tr>
              <a:tr h="8392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if</a:t>
                      </a:r>
                      <a:r>
                        <a:rPr lang="en-US" baseline="0" dirty="0" smtClean="0"/>
                        <a:t> hearing must be corrected with a hearing device , restriction to operate to be applied to the issuing of license 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9397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Periodicals – </a:t>
            </a:r>
            <a:r>
              <a:rPr lang="en-US" sz="3100" dirty="0" smtClean="0"/>
              <a:t>responsibility of Occupational health services</a:t>
            </a:r>
            <a:endParaRPr lang="en-US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1158225"/>
          <a:ext cx="8643998" cy="5539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951"/>
                <a:gridCol w="6618047"/>
              </a:tblGrid>
              <a:tr h="351185"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Recommendation</a:t>
                      </a:r>
                      <a:endParaRPr lang="en-US" dirty="0"/>
                    </a:p>
                  </a:txBody>
                  <a:tcPr/>
                </a:tc>
              </a:tr>
              <a:tr h="614575">
                <a:tc>
                  <a:txBody>
                    <a:bodyPr/>
                    <a:lstStyle/>
                    <a:p>
                      <a:r>
                        <a:rPr lang="en-US" dirty="0" smtClean="0"/>
                        <a:t>Two-hand coordination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Does</a:t>
                      </a:r>
                      <a:r>
                        <a:rPr lang="en-US" baseline="0" dirty="0" smtClean="0"/>
                        <a:t> not meet the requirements to refer to determine if there is a medical reason</a:t>
                      </a:r>
                      <a:endParaRPr lang="en-US" dirty="0"/>
                    </a:p>
                  </a:txBody>
                  <a:tcPr/>
                </a:tc>
              </a:tr>
              <a:tr h="3511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Referral to rehabilitation to complete program</a:t>
                      </a:r>
                    </a:p>
                  </a:txBody>
                  <a:tcPr/>
                </a:tc>
              </a:tr>
              <a:tr h="3511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Issue COF </a:t>
                      </a:r>
                    </a:p>
                  </a:txBody>
                  <a:tcPr/>
                </a:tc>
              </a:tr>
              <a:tr h="614575">
                <a:tc>
                  <a:txBody>
                    <a:bodyPr/>
                    <a:lstStyle/>
                    <a:p>
                      <a:r>
                        <a:rPr lang="en-US" dirty="0" smtClean="0"/>
                        <a:t>Distance estimation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meet or meet with reservations</a:t>
                      </a:r>
                      <a:r>
                        <a:rPr lang="en-US" baseline="0" dirty="0" smtClean="0"/>
                        <a:t> – determine if there is a medical reason for problem ( visual assessment )</a:t>
                      </a:r>
                      <a:endParaRPr lang="en-US" dirty="0" smtClean="0"/>
                    </a:p>
                  </a:txBody>
                  <a:tcPr/>
                </a:tc>
              </a:tr>
              <a:tr h="3511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Refer to rehabilitation</a:t>
                      </a:r>
                    </a:p>
                  </a:txBody>
                  <a:tcPr/>
                </a:tc>
              </a:tr>
              <a:tr h="8779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After</a:t>
                      </a:r>
                      <a:r>
                        <a:rPr lang="en-US" baseline="0" dirty="0" smtClean="0"/>
                        <a:t> rehabilitation completion determine fitness to operate – issue certificate to allow for process of training , capability and competency assessment</a:t>
                      </a:r>
                      <a:endParaRPr lang="en-US" dirty="0" smtClean="0"/>
                    </a:p>
                  </a:txBody>
                  <a:tcPr/>
                </a:tc>
              </a:tr>
              <a:tr h="614575">
                <a:tc>
                  <a:txBody>
                    <a:bodyPr/>
                    <a:lstStyle/>
                    <a:p>
                      <a:r>
                        <a:rPr lang="en-US" dirty="0" smtClean="0"/>
                        <a:t>Cognitron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 the absence of cognitive</a:t>
                      </a:r>
                      <a:r>
                        <a:rPr lang="en-US" baseline="0" dirty="0" smtClean="0"/>
                        <a:t> impairment due to injury or illness</a:t>
                      </a:r>
                      <a:endParaRPr lang="en-US" dirty="0" smtClean="0"/>
                    </a:p>
                  </a:txBody>
                  <a:tcPr/>
                </a:tc>
              </a:tr>
              <a:tr h="6145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Refer to rehabilitation to complete program and allow for re-assessment</a:t>
                      </a:r>
                    </a:p>
                  </a:txBody>
                  <a:tcPr/>
                </a:tc>
              </a:tr>
              <a:tr h="6016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Issue COF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Services to provide in the form of cognitive rehabilitation programs </a:t>
            </a:r>
          </a:p>
          <a:p>
            <a:r>
              <a:rPr lang="en-US" dirty="0" smtClean="0"/>
              <a:t>Programs available </a:t>
            </a:r>
          </a:p>
          <a:p>
            <a:pPr lvl="1"/>
            <a:r>
              <a:rPr lang="en-US" dirty="0" smtClean="0"/>
              <a:t>CogniPlus</a:t>
            </a:r>
          </a:p>
          <a:p>
            <a:pPr lvl="1"/>
            <a:r>
              <a:rPr lang="en-US" dirty="0" smtClean="0"/>
              <a:t>New programs designed continuously </a:t>
            </a:r>
          </a:p>
          <a:p>
            <a:r>
              <a:rPr lang="en-US" dirty="0" smtClean="0"/>
              <a:t>Additional rehabilitation programs</a:t>
            </a:r>
          </a:p>
          <a:p>
            <a:pPr lvl="1"/>
            <a:r>
              <a:rPr lang="en-US" dirty="0" smtClean="0"/>
              <a:t>Visual perception</a:t>
            </a:r>
          </a:p>
          <a:p>
            <a:pPr lvl="1"/>
            <a:r>
              <a:rPr lang="en-US" dirty="0" smtClean="0"/>
              <a:t>Eye muscle movement ( Peripheral vision)</a:t>
            </a:r>
          </a:p>
          <a:p>
            <a:pPr lvl="1"/>
            <a:r>
              <a:rPr lang="en-US" dirty="0" smtClean="0"/>
              <a:t>Sequencing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Rehabilitation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Going forward the key element would be to manage the data on operators to determine</a:t>
            </a:r>
          </a:p>
          <a:p>
            <a:pPr lvl="1"/>
            <a:r>
              <a:rPr lang="en-US" dirty="0" smtClean="0"/>
              <a:t>Trends due to age of the operator</a:t>
            </a:r>
          </a:p>
          <a:p>
            <a:pPr lvl="1"/>
            <a:r>
              <a:rPr lang="en-US" dirty="0" smtClean="0"/>
              <a:t>Impact of exposure of the underground environment on basic abilities</a:t>
            </a:r>
          </a:p>
          <a:p>
            <a:pPr lvl="1"/>
            <a:r>
              <a:rPr lang="en-US" dirty="0" smtClean="0"/>
              <a:t>Accident analysis to determine abilities that could have had an impact to prevent similar incidents from occurring</a:t>
            </a:r>
          </a:p>
          <a:p>
            <a:pPr lvl="1"/>
            <a:r>
              <a:rPr lang="en-US" dirty="0" smtClean="0"/>
              <a:t>Refining of norms to determine criteria for selection </a:t>
            </a:r>
            <a:r>
              <a:rPr lang="en-US" smtClean="0"/>
              <a:t>and placement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2910" y="2857496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Acts/DMR guidelines</a:t>
            </a:r>
          </a:p>
          <a:p>
            <a:r>
              <a:rPr lang="en-US" dirty="0" smtClean="0"/>
              <a:t>COP stipulations</a:t>
            </a:r>
          </a:p>
          <a:p>
            <a:r>
              <a:rPr lang="en-US" dirty="0" smtClean="0"/>
              <a:t>Vienna Dover</a:t>
            </a:r>
          </a:p>
          <a:p>
            <a:r>
              <a:rPr lang="en-US" dirty="0" smtClean="0"/>
              <a:t>Application in the mining industry</a:t>
            </a:r>
          </a:p>
          <a:p>
            <a:r>
              <a:rPr lang="en-US" dirty="0" smtClean="0"/>
              <a:t>Compliance requirements</a:t>
            </a:r>
          </a:p>
          <a:p>
            <a:pPr lvl="1"/>
            <a:r>
              <a:rPr lang="en-US" dirty="0" smtClean="0"/>
              <a:t>New recruits</a:t>
            </a:r>
          </a:p>
          <a:p>
            <a:pPr lvl="1"/>
            <a:r>
              <a:rPr lang="en-US" dirty="0" smtClean="0"/>
              <a:t>Periodicals</a:t>
            </a:r>
          </a:p>
          <a:p>
            <a:r>
              <a:rPr lang="en-US" dirty="0" smtClean="0"/>
              <a:t>Rehabilitation programs</a:t>
            </a:r>
          </a:p>
          <a:p>
            <a:r>
              <a:rPr lang="en-US" dirty="0" smtClean="0"/>
              <a:t>Risk management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points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Health Professionals Council of South Africa (HPCSA) categorized the Vienna Dover as a psychometric instrument</a:t>
            </a:r>
          </a:p>
          <a:p>
            <a:pPr lvl="1"/>
            <a:r>
              <a:rPr lang="en-US" dirty="0" smtClean="0"/>
              <a:t>Specific stipulation to be used by Psychologist and other professionals for example Occupational and Speech therapist</a:t>
            </a:r>
          </a:p>
          <a:p>
            <a:r>
              <a:rPr lang="en-US" dirty="0" smtClean="0"/>
              <a:t>Code of Practice (COP) on Railbound equipment : Section 8.5 makes provision for assessment of operators to ensure capability and competency</a:t>
            </a:r>
          </a:p>
          <a:p>
            <a:r>
              <a:rPr lang="en-US" dirty="0" smtClean="0"/>
              <a:t>COP on the Minimum Standards of fitness to work</a:t>
            </a:r>
          </a:p>
          <a:p>
            <a:r>
              <a:rPr lang="en-US" dirty="0" smtClean="0"/>
              <a:t>Mine Health and Safety Act – with reference to capability and competency requirements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Acts/DMR guidelines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 stipulations</a:t>
            </a:r>
            <a:endParaRPr lang="en-US" dirty="0"/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357158" y="1285860"/>
            <a:ext cx="8442325" cy="38871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mandatory COP for RBE makes the following provisions in section:8.5. for the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selection and placement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personnel to reduce the risk of incompetent persons operating and maintaining RBE.  Listed in the assessment criteria are the following aspects: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Z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034" y="3574754"/>
          <a:ext cx="8013291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097"/>
                <a:gridCol w="2671097"/>
                <a:gridCol w="2671097"/>
              </a:tblGrid>
              <a:tr h="2926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Dimensions to be Tested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Training Centre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Occupational Health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237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Co-ordination</a:t>
                      </a:r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23736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Ability to</a:t>
                      </a:r>
                      <a:r>
                        <a:rPr lang="en-US" sz="1200" baseline="0" dirty="0" smtClean="0"/>
                        <a:t> operate safely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23736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Reaction</a:t>
                      </a:r>
                      <a:r>
                        <a:rPr lang="en-US" sz="1200" baseline="0" dirty="0" smtClean="0"/>
                        <a:t> time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23736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Attention span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23736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Vision test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</a:tr>
              <a:tr h="23736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Angle</a:t>
                      </a:r>
                      <a:r>
                        <a:rPr lang="en-US" sz="1200" baseline="0" dirty="0" smtClean="0"/>
                        <a:t> of vision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</a:tr>
              <a:tr h="23736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Night or </a:t>
                      </a:r>
                      <a:r>
                        <a:rPr lang="en-US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colour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blindness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</a:tr>
              <a:tr h="23736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Hearing and depth perception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</a:tr>
              <a:tr h="23736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Anthropometrics:  Mass/Height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x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Developed initially for the assessment of basic abilities of brain injured individuals</a:t>
            </a:r>
          </a:p>
          <a:p>
            <a:r>
              <a:rPr lang="en-US" dirty="0" smtClean="0"/>
              <a:t>Expanded through research as a selection instrument across the world for</a:t>
            </a:r>
          </a:p>
          <a:p>
            <a:pPr lvl="1"/>
            <a:r>
              <a:rPr lang="en-US" dirty="0" smtClean="0"/>
              <a:t>Aviation</a:t>
            </a:r>
          </a:p>
          <a:p>
            <a:pPr lvl="1"/>
            <a:r>
              <a:rPr lang="en-US" dirty="0" smtClean="0"/>
              <a:t>Transport industry</a:t>
            </a:r>
          </a:p>
          <a:p>
            <a:pPr lvl="1"/>
            <a:r>
              <a:rPr lang="en-US" dirty="0" smtClean="0"/>
              <a:t>Mining</a:t>
            </a:r>
          </a:p>
          <a:p>
            <a:r>
              <a:rPr lang="en-US" dirty="0" smtClean="0"/>
              <a:t>With the addition of rehabilitation programs linked to all assessment batteries increased the scope of application to rehabilitation and not only selection of candidates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Vienna Dover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Reaction Time</a:t>
            </a:r>
          </a:p>
          <a:p>
            <a:r>
              <a:rPr lang="en-US" dirty="0" smtClean="0"/>
              <a:t>Signal detection</a:t>
            </a:r>
          </a:p>
          <a:p>
            <a:r>
              <a:rPr lang="en-US" dirty="0" smtClean="0"/>
              <a:t>Two-hand coordination</a:t>
            </a:r>
          </a:p>
          <a:p>
            <a:r>
              <a:rPr lang="en-US" dirty="0" smtClean="0"/>
              <a:t>Distance Estimation</a:t>
            </a:r>
          </a:p>
          <a:p>
            <a:r>
              <a:rPr lang="en-US" dirty="0" smtClean="0"/>
              <a:t>Cognitron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Vienna Dover: </a:t>
            </a:r>
            <a:r>
              <a:rPr lang="en-US" sz="3600" dirty="0" smtClean="0"/>
              <a:t>requirements of COP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the mining industry the Vienna Dover has been used for the selection of operators since the 90’s</a:t>
            </a:r>
          </a:p>
          <a:p>
            <a:r>
              <a:rPr lang="en-US" dirty="0" smtClean="0"/>
              <a:t>The main application has been the selection of new applicants or promotion as an operator</a:t>
            </a:r>
          </a:p>
          <a:p>
            <a:r>
              <a:rPr lang="en-US" dirty="0" smtClean="0"/>
              <a:t>With new technology the scope of application has expanded to enable the assessment and rehabilitation of current operators</a:t>
            </a:r>
          </a:p>
          <a:p>
            <a:pPr lvl="0"/>
            <a:r>
              <a:rPr lang="en-US" dirty="0" smtClean="0"/>
              <a:t>Currently the Vienna Dover is used by Gold Fields, Anglo Gold, Harmony and Platinum</a:t>
            </a:r>
          </a:p>
          <a:p>
            <a:pPr lvl="0"/>
            <a:r>
              <a:rPr lang="en-US" dirty="0" smtClean="0"/>
              <a:t>Requirement to implement after a section 54 was issued in 2011 to Harmony on not applying the principles of the COP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Application in the mining industry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2428868"/>
          <a:ext cx="8229600" cy="177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New</a:t>
                      </a:r>
                      <a:r>
                        <a:rPr lang="en-US" sz="2000" baseline="0" dirty="0" smtClean="0"/>
                        <a:t> Recruits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Periodicals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</a:t>
                      </a:r>
                      <a:r>
                        <a:rPr lang="en-US" baseline="0" dirty="0" smtClean="0"/>
                        <a:t> of all new applicants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 with </a:t>
                      </a:r>
                      <a:r>
                        <a:rPr lang="en-US" baseline="0" dirty="0" smtClean="0"/>
                        <a:t>renewal of certificate of fitness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Promotions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 injury / incident or accident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Transfers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 illness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Compliance requirements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Compliance requirements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results would indicate the following:</a:t>
            </a:r>
          </a:p>
          <a:p>
            <a:pPr lvl="1"/>
            <a:r>
              <a:rPr lang="en-US" dirty="0" smtClean="0"/>
              <a:t>Recommended</a:t>
            </a:r>
          </a:p>
          <a:p>
            <a:pPr lvl="1"/>
            <a:r>
              <a:rPr lang="en-US" dirty="0" smtClean="0"/>
              <a:t>Recommended with reservations</a:t>
            </a:r>
          </a:p>
          <a:p>
            <a:pPr lvl="1"/>
            <a:r>
              <a:rPr lang="en-US" dirty="0" smtClean="0"/>
              <a:t>Not recommended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All the elements on the Vienna Dover can be rehabilitated unless there is loss of basic ability for example vision (not able to be corrected) ; permanent hearing loss and brain injury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</TotalTime>
  <Words>848</Words>
  <Application>Microsoft Office PowerPoint</Application>
  <PresentationFormat>On-screen Show (4:3)</PresentationFormat>
  <Paragraphs>145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Vienna Dover </vt:lpstr>
      <vt:lpstr>Discussion points</vt:lpstr>
      <vt:lpstr>Acts/DMR guidelines</vt:lpstr>
      <vt:lpstr>COP stipulations</vt:lpstr>
      <vt:lpstr>Vienna Dover</vt:lpstr>
      <vt:lpstr>Vienna Dover: requirements of COP</vt:lpstr>
      <vt:lpstr>Application in the mining industry</vt:lpstr>
      <vt:lpstr>Compliance requirements</vt:lpstr>
      <vt:lpstr>Compliance requirements</vt:lpstr>
      <vt:lpstr>New recruits/promotions/transfers</vt:lpstr>
      <vt:lpstr>Periodicals</vt:lpstr>
      <vt:lpstr>Periodicals – responsibility of Occupational health services</vt:lpstr>
      <vt:lpstr>Periodicals – responsibility of Occupational health services</vt:lpstr>
      <vt:lpstr>Rehabilitation program</vt:lpstr>
      <vt:lpstr>Risk management</vt:lpstr>
      <vt:lpstr>Questions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Vienna Dover </dc:title>
  <dc:creator>P8949437</dc:creator>
  <cp:lastModifiedBy>P8949437</cp:lastModifiedBy>
  <cp:revision>3</cp:revision>
  <dcterms:created xsi:type="dcterms:W3CDTF">2012-05-18T01:34:53Z</dcterms:created>
  <dcterms:modified xsi:type="dcterms:W3CDTF">2012-05-18T04:56:41Z</dcterms:modified>
</cp:coreProperties>
</file>