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xls" ContentType="application/vnd.ms-exce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388" r:id="rId2"/>
    <p:sldId id="390" r:id="rId3"/>
    <p:sldId id="348" r:id="rId4"/>
    <p:sldId id="351" r:id="rId5"/>
    <p:sldId id="350" r:id="rId6"/>
    <p:sldId id="352" r:id="rId7"/>
    <p:sldId id="353" r:id="rId8"/>
    <p:sldId id="354" r:id="rId9"/>
    <p:sldId id="389" r:id="rId10"/>
    <p:sldId id="356" r:id="rId11"/>
    <p:sldId id="357" r:id="rId12"/>
    <p:sldId id="358" r:id="rId13"/>
    <p:sldId id="382" r:id="rId14"/>
    <p:sldId id="383" r:id="rId15"/>
    <p:sldId id="384" r:id="rId16"/>
    <p:sldId id="385" r:id="rId17"/>
    <p:sldId id="386" r:id="rId18"/>
    <p:sldId id="387" r:id="rId19"/>
    <p:sldId id="359" r:id="rId20"/>
    <p:sldId id="360" r:id="rId21"/>
    <p:sldId id="361" r:id="rId22"/>
    <p:sldId id="362" r:id="rId23"/>
    <p:sldId id="363" r:id="rId24"/>
    <p:sldId id="364" r:id="rId25"/>
    <p:sldId id="366" r:id="rId26"/>
    <p:sldId id="367" r:id="rId27"/>
    <p:sldId id="368" r:id="rId28"/>
    <p:sldId id="369" r:id="rId29"/>
    <p:sldId id="391" r:id="rId30"/>
    <p:sldId id="365" r:id="rId31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9539" autoAdjust="0"/>
  </p:normalViewPr>
  <p:slideViewPr>
    <p:cSldViewPr>
      <p:cViewPr varScale="1">
        <p:scale>
          <a:sx n="63" d="100"/>
          <a:sy n="63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36"/>
    </p:cViewPr>
  </p:sorterViewPr>
  <p:notesViewPr>
    <p:cSldViewPr>
      <p:cViewPr varScale="1">
        <p:scale>
          <a:sx n="45" d="100"/>
          <a:sy n="45" d="100"/>
        </p:scale>
        <p:origin x="-2770" y="-91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341" cy="49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4" y="1"/>
            <a:ext cx="2889341" cy="49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2D399-30A4-47A9-B8BF-00EFA72686FD}" type="datetimeFigureOut">
              <a:rPr lang="en-ZA" smtClean="0"/>
              <a:pPr/>
              <a:t>2013/12/10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469"/>
            <a:ext cx="2889341" cy="49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4" y="9430469"/>
            <a:ext cx="2889341" cy="49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3C7EA-A901-48B2-9C01-4143BFA842F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1129788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341" cy="49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4" y="1"/>
            <a:ext cx="2889341" cy="49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4F14F-A185-49CA-AF8F-2AF15733761A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311" y="4715234"/>
            <a:ext cx="5336466" cy="4468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469"/>
            <a:ext cx="2889341" cy="49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4" y="9430469"/>
            <a:ext cx="2889341" cy="49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4A033-86D2-4D9F-99C6-EF6218F318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032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4A033-86D2-4D9F-99C6-EF6218F318D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8053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4A033-86D2-4D9F-99C6-EF6218F318D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64696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4A033-86D2-4D9F-99C6-EF6218F318D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64696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4A033-86D2-4D9F-99C6-EF6218F318D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64696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4A033-86D2-4D9F-99C6-EF6218F318D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64696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4A033-86D2-4D9F-99C6-EF6218F318D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64696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4A033-86D2-4D9F-99C6-EF6218F318D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64696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4A033-86D2-4D9F-99C6-EF6218F318D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64696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4A033-86D2-4D9F-99C6-EF6218F318D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646961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4A033-86D2-4D9F-99C6-EF6218F318D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646961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4A033-86D2-4D9F-99C6-EF6218F318D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64696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4A033-86D2-4D9F-99C6-EF6218F318D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64696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4A033-86D2-4D9F-99C6-EF6218F318D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646961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4A033-86D2-4D9F-99C6-EF6218F318D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646961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4A033-86D2-4D9F-99C6-EF6218F318D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646961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4A033-86D2-4D9F-99C6-EF6218F318D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646961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4A033-86D2-4D9F-99C6-EF6218F318D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646961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4A033-86D2-4D9F-99C6-EF6218F318D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646961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4A033-86D2-4D9F-99C6-EF6218F318D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646961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4A033-86D2-4D9F-99C6-EF6218F318D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646961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4A033-86D2-4D9F-99C6-EF6218F318D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646961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4A033-86D2-4D9F-99C6-EF6218F318D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64696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4A033-86D2-4D9F-99C6-EF6218F318D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646961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4A033-86D2-4D9F-99C6-EF6218F318D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64696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4A033-86D2-4D9F-99C6-EF6218F318D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64696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4A033-86D2-4D9F-99C6-EF6218F318D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64696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4A033-86D2-4D9F-99C6-EF6218F318D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64696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4A033-86D2-4D9F-99C6-EF6218F318D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64696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4A033-86D2-4D9F-99C6-EF6218F318D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64696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4A033-86D2-4D9F-99C6-EF6218F318D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6469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324600"/>
            <a:ext cx="1974418" cy="365125"/>
          </a:xfrm>
        </p:spPr>
        <p:txBody>
          <a:bodyPr/>
          <a:lstStyle>
            <a:lvl1pPr>
              <a:defRPr sz="1340" baseline="0">
                <a:solidFill>
                  <a:srgbClr val="FF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34330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7" descr="cmlogoDE copy"/>
          <p:cNvPicPr>
            <a:picLocks noChangeAspect="1" noChangeArrowheads="1"/>
          </p:cNvPicPr>
          <p:nvPr userDrawn="1"/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5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937" y="6477000"/>
            <a:ext cx="487599" cy="3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 userDrawn="1"/>
        </p:nvSpPr>
        <p:spPr>
          <a:xfrm>
            <a:off x="516536" y="6570729"/>
            <a:ext cx="1540864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Putting South Africa First</a:t>
            </a:r>
            <a:endParaRPr lang="en-ZA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5AA6-0D00-4313-A42E-433812463DD9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9342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8012D782-61BA-41AF-BF38-D82F32AF070F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2051" name="Rectangle 3"/>
          <p:cNvSpPr>
            <a:spLocks/>
          </p:cNvSpPr>
          <p:nvPr/>
        </p:nvSpPr>
        <p:spPr bwMode="auto">
          <a:xfrm>
            <a:off x="2743200" y="1219200"/>
            <a:ext cx="6781800" cy="1676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endParaRPr lang="en-US" sz="2800" b="1" dirty="0">
              <a:solidFill>
                <a:srgbClr val="FFFFFF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4495800" y="2743200"/>
            <a:ext cx="4292600" cy="3810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endParaRPr lang="en-US" sz="2800" dirty="0">
              <a:solidFill>
                <a:srgbClr val="FFFFFF"/>
              </a:solidFill>
              <a:latin typeface="Georgia" charset="0"/>
              <a:ea typeface="Georgia" charset="0"/>
              <a:cs typeface="Georgia" charset="0"/>
              <a:sym typeface="Georgia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95600" y="838200"/>
            <a:ext cx="6248400" cy="2003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The MOSH Leading Practice Adoption System – a leading practice in its own right</a:t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635625" y="2901002"/>
            <a:ext cx="1758950" cy="1411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ZA" sz="2400" dirty="0" smtClean="0">
                <a:solidFill>
                  <a:schemeClr val="bg1"/>
                </a:solidFill>
              </a:rPr>
              <a:t>S Malatji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ZA" sz="2400" dirty="0" smtClean="0">
                <a:solidFill>
                  <a:schemeClr val="bg1"/>
                </a:solidFill>
              </a:rPr>
              <a:t>and </a:t>
            </a:r>
          </a:p>
          <a:p>
            <a:pPr marL="0" indent="0">
              <a:buNone/>
            </a:pPr>
            <a:r>
              <a:rPr lang="en-ZA" sz="2400" dirty="0" smtClean="0">
                <a:solidFill>
                  <a:schemeClr val="bg1"/>
                </a:solidFill>
              </a:rPr>
              <a:t>JM Stewart </a:t>
            </a:r>
          </a:p>
          <a:p>
            <a:pPr marL="0" indent="0">
              <a:buNone/>
            </a:pPr>
            <a:endParaRPr lang="en-ZA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9600" y="49530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Presented at MineSAFE 2013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22-23 October 2013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6510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6255" y="685799"/>
            <a:ext cx="8825345" cy="5774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extBox 1"/>
          <p:cNvSpPr txBox="1"/>
          <p:nvPr/>
        </p:nvSpPr>
        <p:spPr>
          <a:xfrm>
            <a:off x="381000" y="76200"/>
            <a:ext cx="830580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Systematic process steps of the adoption system</a:t>
            </a:r>
            <a:endParaRPr lang="en-ZA" sz="2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603095"/>
            <a:ext cx="83058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68021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268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0580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Ongoing provision of specialist support</a:t>
            </a:r>
            <a:endParaRPr lang="en-ZA" sz="2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751820"/>
            <a:ext cx="83058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triped Right Arrow 5"/>
          <p:cNvSpPr/>
          <p:nvPr/>
        </p:nvSpPr>
        <p:spPr>
          <a:xfrm>
            <a:off x="381000" y="914400"/>
            <a:ext cx="8305800" cy="5334000"/>
          </a:xfrm>
          <a:prstGeom prst="stripedRightArrow">
            <a:avLst>
              <a:gd name="adj1" fmla="val 77826"/>
              <a:gd name="adj2" fmla="val 35217"/>
            </a:avLst>
          </a:prstGeom>
          <a:solidFill>
            <a:schemeClr val="bg1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en-US" sz="2000" b="1" dirty="0" smtClean="0">
              <a:solidFill>
                <a:srgbClr val="000000"/>
              </a:solidFill>
              <a:effectLst/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Permanent </a:t>
            </a:r>
            <a:r>
              <a:rPr lang="en-US" sz="2200" b="1" dirty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full-time specialist secretariat to support Adoption Teams and Process</a:t>
            </a:r>
            <a:endParaRPr lang="en-ZA" sz="2200" dirty="0">
              <a:effectLst/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en-ZA" dirty="0">
              <a:effectLst/>
              <a:latin typeface="Arial"/>
              <a:ea typeface="Times New Roman"/>
              <a:cs typeface="Times New Roman"/>
            </a:endParaRPr>
          </a:p>
          <a:p>
            <a:pPr marL="375920" indent="-28575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Adoption Specialist for each Adoption Team</a:t>
            </a:r>
            <a:endParaRPr lang="en-ZA" dirty="0">
              <a:effectLst/>
              <a:latin typeface="Arial"/>
              <a:ea typeface="Times New Roman"/>
              <a:cs typeface="Times New Roman"/>
            </a:endParaRPr>
          </a:p>
          <a:p>
            <a:pPr marL="375920" indent="-28575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Behaviour Specialist</a:t>
            </a:r>
            <a:endParaRPr lang="en-ZA" dirty="0">
              <a:effectLst/>
              <a:latin typeface="Arial"/>
              <a:ea typeface="Times New Roman"/>
              <a:cs typeface="Times New Roman"/>
            </a:endParaRPr>
          </a:p>
          <a:p>
            <a:pPr marL="375920" indent="-28575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Monitoring Specialist</a:t>
            </a:r>
            <a:endParaRPr lang="en-ZA" dirty="0">
              <a:effectLst/>
              <a:latin typeface="Arial"/>
              <a:ea typeface="Times New Roman"/>
              <a:cs typeface="Times New Roman"/>
            </a:endParaRPr>
          </a:p>
          <a:p>
            <a:pPr marL="375920" indent="-28575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Administrative support</a:t>
            </a:r>
            <a:endParaRPr lang="en-ZA" dirty="0">
              <a:effectLst/>
              <a:latin typeface="Arial"/>
              <a:ea typeface="Times New Roman"/>
              <a:cs typeface="Times New Roman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en-ZA" dirty="0">
              <a:effectLst/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en-ZA" dirty="0">
              <a:effectLst/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68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76300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Establishment of MOSH Adoption Teams in key risk areas</a:t>
            </a:r>
            <a:endParaRPr lang="en-ZA" sz="2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751820"/>
            <a:ext cx="84582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58" y="838200"/>
            <a:ext cx="874633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268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76300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Establishment of MOSH Adoption Teams in key risk areas</a:t>
            </a:r>
            <a:endParaRPr lang="en-ZA" sz="2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751820"/>
            <a:ext cx="84582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4" y="838200"/>
            <a:ext cx="8736106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2409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76300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Establishment of MOSH Adoption Teams in key risk areas</a:t>
            </a:r>
            <a:endParaRPr lang="en-ZA" sz="2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751820"/>
            <a:ext cx="84582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65" y="904721"/>
            <a:ext cx="8754035" cy="549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8024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76300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Establishment of MOSH Adoption Teams in key risk areas</a:t>
            </a:r>
            <a:endParaRPr lang="en-ZA" sz="2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751820"/>
            <a:ext cx="84582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9" y="986118"/>
            <a:ext cx="8851052" cy="541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6989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76300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Establishment of MOSH Adoption Teams in key risk areas</a:t>
            </a:r>
            <a:endParaRPr lang="en-ZA" sz="2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751820"/>
            <a:ext cx="84582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58" y="914400"/>
            <a:ext cx="8574742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0111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76300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Developing an expert understanding of the risk situation</a:t>
            </a:r>
            <a:endParaRPr lang="en-ZA" sz="2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751820"/>
            <a:ext cx="84582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55495"/>
            <a:ext cx="11049000" cy="582914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="" xmlns:p14="http://schemas.microsoft.com/office/powerpoint/2010/main" val="371625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3151" y="737341"/>
            <a:ext cx="9013371" cy="5734110"/>
          </a:xfrm>
          <a:prstGeom prst="roundRect">
            <a:avLst>
              <a:gd name="adj" fmla="val 38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extBox 1"/>
          <p:cNvSpPr txBox="1"/>
          <p:nvPr/>
        </p:nvSpPr>
        <p:spPr>
          <a:xfrm>
            <a:off x="128650" y="81148"/>
            <a:ext cx="876300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Developing an expert understanding of the risk situation</a:t>
            </a:r>
            <a:endParaRPr lang="en-ZA" sz="2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604368"/>
            <a:ext cx="84582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28700" y="81909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Example of expert model influence diagram for the dust risk</a:t>
            </a:r>
            <a:endParaRPr lang="en-ZA" sz="20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46398" y="1286581"/>
            <a:ext cx="8867189" cy="5142485"/>
            <a:chOff x="97299" y="590771"/>
            <a:chExt cx="8867189" cy="514248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122262" y="1247274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2555776" y="1796623"/>
              <a:ext cx="1080120" cy="64807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Source / process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77716" y="1077997"/>
              <a:ext cx="1130288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Adequate ventilation for dilution</a:t>
              </a:r>
              <a:endParaRPr lang="en-US" sz="800" dirty="0"/>
            </a:p>
          </p:txBody>
        </p:sp>
        <p:cxnSp>
          <p:nvCxnSpPr>
            <p:cNvPr id="10" name="Straight Arrow Connector 9"/>
            <p:cNvCxnSpPr>
              <a:stCxn id="59" idx="2"/>
              <a:endCxn id="28" idx="4"/>
            </p:cNvCxnSpPr>
            <p:nvPr/>
          </p:nvCxnSpPr>
          <p:spPr>
            <a:xfrm flipH="1" flipV="1">
              <a:off x="2271798" y="3873502"/>
              <a:ext cx="644018" cy="27838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380312" y="1124744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265872" y="922603"/>
              <a:ext cx="0" cy="40290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53" idx="0"/>
            </p:cNvCxnSpPr>
            <p:nvPr/>
          </p:nvCxnSpPr>
          <p:spPr>
            <a:xfrm>
              <a:off x="1133868" y="2005445"/>
              <a:ext cx="431" cy="46861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8388424" y="4221088"/>
              <a:ext cx="0" cy="432048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endCxn id="71" idx="2"/>
            </p:cNvCxnSpPr>
            <p:nvPr/>
          </p:nvCxnSpPr>
          <p:spPr>
            <a:xfrm>
              <a:off x="1558760" y="1471241"/>
              <a:ext cx="117074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6948264" y="4100879"/>
              <a:ext cx="0" cy="432048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22" idx="6"/>
              <a:endCxn id="24" idx="1"/>
            </p:cNvCxnSpPr>
            <p:nvPr/>
          </p:nvCxnSpPr>
          <p:spPr>
            <a:xfrm>
              <a:off x="7452320" y="3990806"/>
              <a:ext cx="326402" cy="1589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6"/>
              <a:endCxn id="20" idx="2"/>
            </p:cNvCxnSpPr>
            <p:nvPr/>
          </p:nvCxnSpPr>
          <p:spPr>
            <a:xfrm>
              <a:off x="3635896" y="2120659"/>
              <a:ext cx="153266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5" idx="3"/>
              <a:endCxn id="8" idx="2"/>
            </p:cNvCxnSpPr>
            <p:nvPr/>
          </p:nvCxnSpPr>
          <p:spPr>
            <a:xfrm>
              <a:off x="1673928" y="2084655"/>
              <a:ext cx="881848" cy="360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5168556" y="2084655"/>
              <a:ext cx="1131636" cy="5040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Mobility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076056" y="3020759"/>
              <a:ext cx="1296144" cy="54269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Exposure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6516216" y="3740839"/>
              <a:ext cx="936104" cy="49993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Health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414091" y="3707974"/>
              <a:ext cx="1152128" cy="60943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Biological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7615655" y="4096987"/>
              <a:ext cx="1113490" cy="36004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Outcomes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93808" y="1857409"/>
              <a:ext cx="1080120" cy="45449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Ore Body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Straight Arrow Connector 25"/>
            <p:cNvCxnSpPr>
              <a:stCxn id="21" idx="3"/>
              <a:endCxn id="23" idx="0"/>
            </p:cNvCxnSpPr>
            <p:nvPr/>
          </p:nvCxnSpPr>
          <p:spPr>
            <a:xfrm flipH="1">
              <a:off x="4990155" y="3483976"/>
              <a:ext cx="275717" cy="22399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3" idx="6"/>
              <a:endCxn id="22" idx="2"/>
            </p:cNvCxnSpPr>
            <p:nvPr/>
          </p:nvCxnSpPr>
          <p:spPr>
            <a:xfrm flipV="1">
              <a:off x="5566219" y="3990806"/>
              <a:ext cx="949997" cy="2188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1767742" y="3369446"/>
              <a:ext cx="1008112" cy="504056"/>
            </a:xfrm>
            <a:prstGeom prst="ellipse">
              <a:avLst/>
            </a:prstGeom>
            <a:solidFill>
              <a:srgbClr val="FFDDD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Controls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8" idx="3"/>
              <a:endCxn id="28" idx="0"/>
            </p:cNvCxnSpPr>
            <p:nvPr/>
          </p:nvCxnSpPr>
          <p:spPr>
            <a:xfrm flipH="1">
              <a:off x="2271798" y="2349787"/>
              <a:ext cx="442158" cy="101965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7164288" y="1868631"/>
              <a:ext cx="1152128" cy="5040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Insignificant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7236296" y="2588711"/>
              <a:ext cx="1080120" cy="57606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Significant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Straight Arrow Connector 31"/>
            <p:cNvCxnSpPr>
              <a:stCxn id="21" idx="6"/>
              <a:endCxn id="31" idx="2"/>
            </p:cNvCxnSpPr>
            <p:nvPr/>
          </p:nvCxnSpPr>
          <p:spPr>
            <a:xfrm flipV="1">
              <a:off x="6372200" y="2876743"/>
              <a:ext cx="864096" cy="41536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1" idx="7"/>
              <a:endCxn id="30" idx="3"/>
            </p:cNvCxnSpPr>
            <p:nvPr/>
          </p:nvCxnSpPr>
          <p:spPr>
            <a:xfrm flipV="1">
              <a:off x="6182384" y="2298870"/>
              <a:ext cx="1150629" cy="80136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0" idx="6"/>
            </p:cNvCxnSpPr>
            <p:nvPr/>
          </p:nvCxnSpPr>
          <p:spPr>
            <a:xfrm>
              <a:off x="8316416" y="2120659"/>
              <a:ext cx="504056" cy="10801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820472" y="2228671"/>
              <a:ext cx="0" cy="155766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8477415" y="3786333"/>
              <a:ext cx="343057" cy="35237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8" idx="5"/>
              <a:endCxn id="21" idx="1"/>
            </p:cNvCxnSpPr>
            <p:nvPr/>
          </p:nvCxnSpPr>
          <p:spPr>
            <a:xfrm>
              <a:off x="3477716" y="2349787"/>
              <a:ext cx="1788156" cy="75044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8" idx="6"/>
              <a:endCxn id="21" idx="2"/>
            </p:cNvCxnSpPr>
            <p:nvPr/>
          </p:nvCxnSpPr>
          <p:spPr>
            <a:xfrm flipV="1">
              <a:off x="2775854" y="3292106"/>
              <a:ext cx="2300202" cy="32936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5004048" y="1323470"/>
              <a:ext cx="788034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Ventilation control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6525419" y="1416905"/>
              <a:ext cx="936103" cy="45585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Ventilation management</a:t>
              </a:r>
            </a:p>
          </p:txBody>
        </p:sp>
        <p:cxnSp>
          <p:nvCxnSpPr>
            <p:cNvPr id="41" name="Straight Arrow Connector 40"/>
            <p:cNvCxnSpPr>
              <a:stCxn id="39" idx="4"/>
              <a:endCxn id="20" idx="0"/>
            </p:cNvCxnSpPr>
            <p:nvPr/>
          </p:nvCxnSpPr>
          <p:spPr>
            <a:xfrm>
              <a:off x="5398065" y="1683510"/>
              <a:ext cx="336309" cy="4011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40" idx="3"/>
              <a:endCxn id="20" idx="7"/>
            </p:cNvCxnSpPr>
            <p:nvPr/>
          </p:nvCxnSpPr>
          <p:spPr>
            <a:xfrm flipH="1">
              <a:off x="6134468" y="1806002"/>
              <a:ext cx="528040" cy="3524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4050254" y="1497414"/>
              <a:ext cx="953794" cy="40812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Ventilation planning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43" idx="5"/>
              <a:endCxn id="20" idx="1"/>
            </p:cNvCxnSpPr>
            <p:nvPr/>
          </p:nvCxnSpPr>
          <p:spPr>
            <a:xfrm>
              <a:off x="4864368" y="1845768"/>
              <a:ext cx="469912" cy="3127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1" idx="4"/>
            </p:cNvCxnSpPr>
            <p:nvPr/>
          </p:nvCxnSpPr>
          <p:spPr>
            <a:xfrm>
              <a:off x="7776356" y="3164775"/>
              <a:ext cx="396044" cy="9122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4427984" y="4532927"/>
              <a:ext cx="1440160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GB" sz="800" dirty="0" err="1" smtClean="0"/>
                <a:t>Xray</a:t>
              </a:r>
              <a:r>
                <a:rPr lang="en-GB" sz="800" dirty="0" smtClean="0"/>
                <a:t> changes (visible tissue change).</a:t>
              </a:r>
              <a:endParaRPr lang="en-US" sz="800" b="1" dirty="0" smtClean="0"/>
            </a:p>
            <a:p>
              <a:r>
                <a:rPr lang="en-GB" sz="800" dirty="0" smtClean="0"/>
                <a:t>Lung function changes as a result of fibrosis (restrictive).</a:t>
              </a:r>
              <a:endParaRPr lang="en-US" sz="800" b="1" dirty="0" smtClean="0"/>
            </a:p>
            <a:p>
              <a:r>
                <a:rPr lang="en-GB" sz="800" dirty="0" smtClean="0"/>
                <a:t>Autoimmune response resulting in increased susceptibility to TB and other connective tissue diseases, e.g. Scleroderma.</a:t>
              </a:r>
              <a:endParaRPr lang="en-US" sz="800" dirty="0"/>
            </a:p>
          </p:txBody>
        </p:sp>
        <p:cxnSp>
          <p:nvCxnSpPr>
            <p:cNvPr id="47" name="Straight Arrow Connector 46"/>
            <p:cNvCxnSpPr>
              <a:stCxn id="23" idx="4"/>
            </p:cNvCxnSpPr>
            <p:nvPr/>
          </p:nvCxnSpPr>
          <p:spPr>
            <a:xfrm>
              <a:off x="4990155" y="4317409"/>
              <a:ext cx="0" cy="236516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5940152" y="4532927"/>
              <a:ext cx="1296144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GB" sz="800" dirty="0" err="1" smtClean="0"/>
                <a:t>Pneumoconioses</a:t>
              </a:r>
              <a:r>
                <a:rPr lang="en-GB" sz="800" dirty="0" smtClean="0"/>
                <a:t> (Silicosis, Coal workers’ </a:t>
              </a:r>
              <a:r>
                <a:rPr lang="en-GB" sz="800" dirty="0" err="1" smtClean="0"/>
                <a:t>Pn</a:t>
              </a:r>
              <a:r>
                <a:rPr lang="en-GB" sz="800" dirty="0" smtClean="0"/>
                <a:t>). </a:t>
              </a:r>
              <a:endParaRPr lang="en-US" sz="800" b="1" dirty="0" smtClean="0"/>
            </a:p>
            <a:p>
              <a:r>
                <a:rPr lang="en-GB" sz="800" dirty="0" smtClean="0"/>
                <a:t>Connective tissue diseases. </a:t>
              </a:r>
              <a:endParaRPr lang="en-US" sz="800" b="1" dirty="0" smtClean="0"/>
            </a:p>
            <a:p>
              <a:r>
                <a:rPr lang="en-GB" sz="800" dirty="0" smtClean="0"/>
                <a:t>Restrictive/ obstructive airways diseases.</a:t>
              </a:r>
              <a:endParaRPr lang="en-US" sz="800" b="1" dirty="0" smtClean="0"/>
            </a:p>
            <a:p>
              <a:r>
                <a:rPr lang="en-GB" sz="800" dirty="0" smtClean="0"/>
                <a:t>TB and o</a:t>
              </a:r>
              <a:r>
                <a:rPr lang="en-ZA" sz="800" dirty="0" err="1" smtClean="0"/>
                <a:t>ther</a:t>
              </a:r>
              <a:r>
                <a:rPr lang="en-ZA" sz="800" dirty="0" smtClean="0"/>
                <a:t> (cardiovascular diseases, pulmonary cancer).</a:t>
              </a:r>
              <a:endParaRPr lang="en-US" sz="800" dirty="0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5004048" y="4388911"/>
              <a:ext cx="1944216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97299" y="1471241"/>
              <a:ext cx="143629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Drilling, blasting, </a:t>
              </a:r>
              <a:r>
                <a:rPr lang="en-US" sz="800" dirty="0" err="1" smtClean="0"/>
                <a:t>mechanised</a:t>
              </a:r>
              <a:r>
                <a:rPr lang="en-US" sz="800" dirty="0" smtClean="0"/>
                <a:t> mining, </a:t>
              </a:r>
              <a:r>
                <a:rPr lang="en-US" sz="800" dirty="0" err="1" smtClean="0"/>
                <a:t>etc</a:t>
              </a:r>
              <a:endParaRPr lang="en-US" sz="800" dirty="0"/>
            </a:p>
          </p:txBody>
        </p:sp>
        <p:cxnSp>
          <p:nvCxnSpPr>
            <p:cNvPr id="51" name="Straight Arrow Connector 50"/>
            <p:cNvCxnSpPr>
              <a:stCxn id="28" idx="7"/>
              <a:endCxn id="20" idx="3"/>
            </p:cNvCxnSpPr>
            <p:nvPr/>
          </p:nvCxnSpPr>
          <p:spPr>
            <a:xfrm flipV="1">
              <a:off x="2628219" y="2514894"/>
              <a:ext cx="2706061" cy="928369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7308304" y="4653136"/>
              <a:ext cx="1656184" cy="107721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GB" sz="800" dirty="0" smtClean="0"/>
                <a:t>Silicosis  &amp; TB (Severity of outcomes), morbidity/ mortality/ quality of life.</a:t>
              </a:r>
            </a:p>
            <a:p>
              <a:r>
                <a:rPr lang="en-GB" sz="800" dirty="0" smtClean="0"/>
                <a:t>Family/ societal/ community. Compensation.</a:t>
              </a:r>
              <a:endParaRPr lang="en-US" sz="800" b="1" dirty="0" smtClean="0"/>
            </a:p>
            <a:p>
              <a:r>
                <a:rPr lang="en-GB" sz="800" dirty="0" smtClean="0"/>
                <a:t>Retirement medical surveillance</a:t>
              </a:r>
              <a:endParaRPr lang="en-US" sz="800" b="1" dirty="0" smtClean="0"/>
            </a:p>
            <a:p>
              <a:r>
                <a:rPr lang="en-GB" sz="800" dirty="0" smtClean="0"/>
                <a:t>Dust risk levy, Poor public image</a:t>
              </a:r>
              <a:endParaRPr lang="en-US" sz="800" b="1" dirty="0" smtClean="0"/>
            </a:p>
            <a:p>
              <a:r>
                <a:rPr lang="en-GB" sz="800" dirty="0" smtClean="0"/>
                <a:t>Stock price/ share value .</a:t>
              </a:r>
              <a:endParaRPr lang="en-US" sz="80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73338" y="2474055"/>
              <a:ext cx="1921922" cy="5891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 smtClean="0">
                  <a:solidFill>
                    <a:schemeClr val="tx1"/>
                  </a:solidFill>
                </a:rPr>
                <a:t>Silica, Asbestos, Coal 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</a:rPr>
                <a:t>Hard metals (from tool use such as grinders), lung exposure to certain fumes such as ammonia and chlorine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374930" y="1052850"/>
              <a:ext cx="144016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Correct allocation at the right place</a:t>
              </a:r>
              <a:endParaRPr lang="en-US" sz="8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984107" y="639426"/>
              <a:ext cx="144016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Effective control mechanisms to be in place and maintained</a:t>
              </a:r>
              <a:endParaRPr lang="en-US" sz="800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175537" y="3786333"/>
              <a:ext cx="1147347" cy="58147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Selection / installation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732711" y="4414770"/>
              <a:ext cx="1068140" cy="51676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Auditing</a:t>
              </a:r>
            </a:p>
          </p:txBody>
        </p:sp>
        <p:sp>
          <p:nvSpPr>
            <p:cNvPr id="58" name="Oval 57"/>
            <p:cNvSpPr/>
            <p:nvPr/>
          </p:nvSpPr>
          <p:spPr>
            <a:xfrm>
              <a:off x="2144231" y="4448314"/>
              <a:ext cx="1265266" cy="449673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Monitoring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2915816" y="3888996"/>
              <a:ext cx="972732" cy="52577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Human Factor</a:t>
              </a:r>
            </a:p>
          </p:txBody>
        </p:sp>
        <p:cxnSp>
          <p:nvCxnSpPr>
            <p:cNvPr id="60" name="Straight Arrow Connector 59"/>
            <p:cNvCxnSpPr>
              <a:stCxn id="56" idx="6"/>
              <a:endCxn id="28" idx="4"/>
            </p:cNvCxnSpPr>
            <p:nvPr/>
          </p:nvCxnSpPr>
          <p:spPr>
            <a:xfrm flipV="1">
              <a:off x="1322884" y="3873502"/>
              <a:ext cx="948914" cy="20357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7" idx="7"/>
              <a:endCxn id="28" idx="4"/>
            </p:cNvCxnSpPr>
            <p:nvPr/>
          </p:nvCxnSpPr>
          <p:spPr>
            <a:xfrm flipV="1">
              <a:off x="1644426" y="3873502"/>
              <a:ext cx="627372" cy="61694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8" idx="1"/>
              <a:endCxn id="28" idx="4"/>
            </p:cNvCxnSpPr>
            <p:nvPr/>
          </p:nvCxnSpPr>
          <p:spPr>
            <a:xfrm flipH="1" flipV="1">
              <a:off x="2271798" y="3873502"/>
              <a:ext cx="57727" cy="64066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ounded Rectangle 62"/>
            <p:cNvSpPr/>
            <p:nvPr/>
          </p:nvSpPr>
          <p:spPr>
            <a:xfrm>
              <a:off x="562272" y="5110491"/>
              <a:ext cx="2353544" cy="457200"/>
            </a:xfrm>
            <a:prstGeom prst="roundRect">
              <a:avLst/>
            </a:prstGeom>
            <a:solidFill>
              <a:srgbClr val="FFC1C1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000" dirty="0" smtClean="0">
                  <a:solidFill>
                    <a:schemeClr val="tx1"/>
                  </a:solidFill>
                </a:rPr>
                <a:t>Control at source was identified as  the area of highest risk  - see  expanded detail on controls below</a:t>
              </a:r>
              <a:endParaRPr lang="en-ZA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64" name="Straight Arrow Connector 63"/>
            <p:cNvCxnSpPr>
              <a:stCxn id="57" idx="6"/>
              <a:endCxn id="58" idx="2"/>
            </p:cNvCxnSpPr>
            <p:nvPr/>
          </p:nvCxnSpPr>
          <p:spPr>
            <a:xfrm>
              <a:off x="1800851" y="4673150"/>
              <a:ext cx="343380" cy="1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ounded Rectangle 64"/>
            <p:cNvSpPr/>
            <p:nvPr/>
          </p:nvSpPr>
          <p:spPr>
            <a:xfrm>
              <a:off x="108057" y="3164775"/>
              <a:ext cx="4014205" cy="1864425"/>
            </a:xfrm>
            <a:prstGeom prst="roundRect">
              <a:avLst/>
            </a:prstGeom>
            <a:noFill/>
            <a:ln w="25400">
              <a:solidFill>
                <a:srgbClr val="FF99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5859740" y="1174895"/>
              <a:ext cx="788034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Production work plan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67" name="Straight Arrow Connector 66"/>
            <p:cNvCxnSpPr>
              <a:stCxn id="66" idx="4"/>
              <a:endCxn id="20" idx="0"/>
            </p:cNvCxnSpPr>
            <p:nvPr/>
          </p:nvCxnSpPr>
          <p:spPr>
            <a:xfrm flipH="1">
              <a:off x="5734374" y="1534935"/>
              <a:ext cx="519383" cy="5497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5697763" y="590771"/>
              <a:ext cx="2311301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Traffic flow, Conveyor belts, Transfer/tip location, Production rate, vehicles, material handling</a:t>
              </a:r>
              <a:endParaRPr lang="en-US" sz="800" dirty="0"/>
            </a:p>
          </p:txBody>
        </p:sp>
        <p:cxnSp>
          <p:nvCxnSpPr>
            <p:cNvPr id="69" name="Straight Connector 68"/>
            <p:cNvCxnSpPr>
              <a:endCxn id="66" idx="0"/>
            </p:cNvCxnSpPr>
            <p:nvPr/>
          </p:nvCxnSpPr>
          <p:spPr>
            <a:xfrm>
              <a:off x="6253757" y="922603"/>
              <a:ext cx="0" cy="25229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1906644" y="868729"/>
              <a:ext cx="788034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Rock transport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1675834" y="1291221"/>
              <a:ext cx="788034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Rock breaking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2701819" y="605535"/>
              <a:ext cx="788034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Rock processing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73" name="Straight Arrow Connector 72"/>
            <p:cNvCxnSpPr>
              <a:stCxn id="71" idx="5"/>
              <a:endCxn id="8" idx="1"/>
            </p:cNvCxnSpPr>
            <p:nvPr/>
          </p:nvCxnSpPr>
          <p:spPr>
            <a:xfrm>
              <a:off x="2348463" y="1598534"/>
              <a:ext cx="365493" cy="2929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70" idx="5"/>
              <a:endCxn id="8" idx="0"/>
            </p:cNvCxnSpPr>
            <p:nvPr/>
          </p:nvCxnSpPr>
          <p:spPr>
            <a:xfrm>
              <a:off x="2579273" y="1176042"/>
              <a:ext cx="516563" cy="6205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72" idx="4"/>
              <a:endCxn id="8" idx="0"/>
            </p:cNvCxnSpPr>
            <p:nvPr/>
          </p:nvCxnSpPr>
          <p:spPr>
            <a:xfrm>
              <a:off x="3095836" y="965575"/>
              <a:ext cx="0" cy="8310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208129" y="1031802"/>
              <a:ext cx="1436297" cy="33855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Scraping, loading, hoisting, conveyors etc.</a:t>
              </a:r>
              <a:endParaRPr lang="en-US" sz="8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60529" y="605535"/>
              <a:ext cx="1436297" cy="33855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Crushing, tipping, milling, screening, etc.</a:t>
              </a:r>
              <a:endParaRPr lang="en-US" sz="800" dirty="0"/>
            </a:p>
          </p:txBody>
        </p:sp>
        <p:cxnSp>
          <p:nvCxnSpPr>
            <p:cNvPr id="78" name="Straight Connector 77"/>
            <p:cNvCxnSpPr>
              <a:endCxn id="70" idx="2"/>
            </p:cNvCxnSpPr>
            <p:nvPr/>
          </p:nvCxnSpPr>
          <p:spPr>
            <a:xfrm>
              <a:off x="1644426" y="1048749"/>
              <a:ext cx="26221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3"/>
              <a:endCxn id="72" idx="2"/>
            </p:cNvCxnSpPr>
            <p:nvPr/>
          </p:nvCxnSpPr>
          <p:spPr>
            <a:xfrm>
              <a:off x="1796826" y="774812"/>
              <a:ext cx="904993" cy="1074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70907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0580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Selection of leading practice with greatest potential</a:t>
            </a:r>
            <a:endParaRPr lang="en-ZA" sz="2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751820"/>
            <a:ext cx="83058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1447800" y="914400"/>
            <a:ext cx="5791200" cy="5669438"/>
          </a:xfrm>
          <a:prstGeom prst="roundRect">
            <a:avLst>
              <a:gd name="adj" fmla="val 1119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7543800" cy="566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268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Introductory comments</a:t>
            </a:r>
            <a:endParaRPr lang="en-ZA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778" y="1143000"/>
            <a:ext cx="8930244" cy="4902726"/>
          </a:xfrm>
          <a:prstGeom prst="roundRect">
            <a:avLst>
              <a:gd name="adj" fmla="val 7722"/>
            </a:avLst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marL="342900" indent="-342900">
              <a:spcBef>
                <a:spcPts val="2400"/>
              </a:spcBef>
              <a:buFont typeface="+mj-lt"/>
              <a:buAutoNum type="arabicPeriod"/>
            </a:pPr>
            <a:r>
              <a:rPr lang="en-US" sz="2600" dirty="0" smtClean="0"/>
              <a:t>Much achieved since 2003 </a:t>
            </a:r>
          </a:p>
          <a:p>
            <a:pPr marL="342900" indent="-342900">
              <a:spcBef>
                <a:spcPts val="2400"/>
              </a:spcBef>
              <a:buFont typeface="+mj-lt"/>
              <a:buAutoNum type="arabicPeriod"/>
            </a:pPr>
            <a:r>
              <a:rPr lang="en-US" sz="2600" dirty="0" smtClean="0"/>
              <a:t>Improvements are due to action  by operational management</a:t>
            </a:r>
          </a:p>
          <a:p>
            <a:pPr marL="342900" indent="-342900">
              <a:spcBef>
                <a:spcPts val="2400"/>
              </a:spcBef>
              <a:buFont typeface="+mj-lt"/>
              <a:buAutoNum type="arabicPeriod"/>
            </a:pPr>
            <a:r>
              <a:rPr lang="en-US" sz="2600" dirty="0" smtClean="0"/>
              <a:t>Reluctant compliance is unlikely to be sustainable</a:t>
            </a:r>
          </a:p>
          <a:p>
            <a:pPr marL="342900" indent="-342900">
              <a:spcBef>
                <a:spcPts val="2400"/>
              </a:spcBef>
              <a:buFont typeface="+mj-lt"/>
              <a:buAutoNum type="arabicPeriod"/>
            </a:pPr>
            <a:r>
              <a:rPr lang="en-US" sz="2600" dirty="0" smtClean="0"/>
              <a:t>The key is </a:t>
            </a:r>
            <a:r>
              <a:rPr lang="en-US" sz="2600" i="1" dirty="0" smtClean="0"/>
              <a:t>eager adoption</a:t>
            </a:r>
            <a:r>
              <a:rPr lang="en-US" sz="2600" dirty="0" smtClean="0"/>
              <a:t>, not reluctant compliance</a:t>
            </a:r>
          </a:p>
          <a:p>
            <a:pPr marL="342900" indent="-342900">
              <a:spcBef>
                <a:spcPts val="2400"/>
              </a:spcBef>
              <a:buFont typeface="+mj-lt"/>
              <a:buAutoNum type="arabicPeriod"/>
            </a:pPr>
            <a:r>
              <a:rPr lang="en-US" sz="2600" i="1" dirty="0"/>
              <a:t>Adoption</a:t>
            </a:r>
            <a:r>
              <a:rPr lang="en-US" sz="2600" dirty="0"/>
              <a:t> requires people to </a:t>
            </a:r>
            <a:r>
              <a:rPr lang="en-US" sz="2600" dirty="0" smtClean="0"/>
              <a:t>voluntarily change </a:t>
            </a:r>
            <a:r>
              <a:rPr lang="en-US" sz="2600" dirty="0"/>
              <a:t>what they do</a:t>
            </a:r>
          </a:p>
          <a:p>
            <a:pPr marL="342900" indent="-342900">
              <a:spcBef>
                <a:spcPts val="2400"/>
              </a:spcBef>
              <a:buFont typeface="+mj-lt"/>
              <a:buAutoNum type="arabicPeriod"/>
            </a:pPr>
            <a:r>
              <a:rPr lang="en-US" sz="2600" dirty="0" smtClean="0"/>
              <a:t>The MOSH System addresses this challenge in a special way</a:t>
            </a:r>
          </a:p>
          <a:p>
            <a:pPr marL="342900" indent="-342900">
              <a:spcBef>
                <a:spcPts val="2400"/>
              </a:spcBef>
              <a:buFont typeface="+mj-lt"/>
              <a:buAutoNum type="arabicPeriod"/>
            </a:pPr>
            <a:r>
              <a:rPr lang="en-US" sz="2600" dirty="0" smtClean="0"/>
              <a:t>This paper provides an overview of the system.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751820"/>
            <a:ext cx="83058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0752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3400" y="990600"/>
            <a:ext cx="8266906" cy="5562600"/>
          </a:xfrm>
          <a:prstGeom prst="roundRect">
            <a:avLst>
              <a:gd name="adj" fmla="val 62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extBox 1"/>
          <p:cNvSpPr txBox="1"/>
          <p:nvPr/>
        </p:nvSpPr>
        <p:spPr>
          <a:xfrm>
            <a:off x="342106" y="228600"/>
            <a:ext cx="845820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Identify potential adoption mines and their key persons</a:t>
            </a:r>
            <a:endParaRPr lang="en-ZA" sz="2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751820"/>
            <a:ext cx="83058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10824882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268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0580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Identification of mental models and behavioural plans </a:t>
            </a:r>
            <a:endParaRPr lang="en-ZA" sz="2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751820"/>
            <a:ext cx="83058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611888" y="901683"/>
            <a:ext cx="7902737" cy="5562600"/>
            <a:chOff x="611888" y="901683"/>
            <a:chExt cx="7902737" cy="5562600"/>
          </a:xfrm>
        </p:grpSpPr>
        <p:grpSp>
          <p:nvGrpSpPr>
            <p:cNvPr id="65" name="Group 64"/>
            <p:cNvGrpSpPr/>
            <p:nvPr/>
          </p:nvGrpSpPr>
          <p:grpSpPr>
            <a:xfrm>
              <a:off x="611888" y="901683"/>
              <a:ext cx="7902737" cy="5562600"/>
              <a:chOff x="479264" y="925626"/>
              <a:chExt cx="7902737" cy="556260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479264" y="925626"/>
                <a:ext cx="7902737" cy="5562600"/>
              </a:xfrm>
              <a:prstGeom prst="roundRect">
                <a:avLst>
                  <a:gd name="adj" fmla="val 475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ZA" sz="4400" dirty="0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717389" y="1194351"/>
                <a:ext cx="7359811" cy="53744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600" b="1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  <a:cs typeface="Times New Roman"/>
                  </a:rPr>
                  <a:t>Identify key adopters and other stakeholders  </a:t>
                </a:r>
                <a:endParaRPr lang="en-ZA" sz="2000" dirty="0">
                  <a:effectLst/>
                  <a:latin typeface="Arial"/>
                  <a:ea typeface="Times New Roman"/>
                  <a:cs typeface="Times New Roman"/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717391" y="1949336"/>
                <a:ext cx="7359809" cy="53744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600" b="1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  <a:cs typeface="Times New Roman"/>
                  </a:rPr>
                  <a:t>Develop direct enquiry protocol (procedures / questions)  </a:t>
                </a:r>
                <a:endParaRPr lang="en-ZA" sz="2000" dirty="0">
                  <a:effectLst/>
                  <a:latin typeface="Arial"/>
                  <a:ea typeface="Times New Roman"/>
                  <a:cs typeface="Times New Roman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717393" y="2692490"/>
                <a:ext cx="7359807" cy="53744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600" b="1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  <a:cs typeface="Times New Roman"/>
                  </a:rPr>
                  <a:t>Select persons to be interviewed  </a:t>
                </a:r>
                <a:endParaRPr lang="en-ZA" sz="2000" dirty="0">
                  <a:effectLst/>
                  <a:latin typeface="Arial"/>
                  <a:ea typeface="Times New Roman"/>
                  <a:cs typeface="Times New Roman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717395" y="3449428"/>
                <a:ext cx="7359805" cy="53744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600" b="1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  <a:cs typeface="Times New Roman"/>
                  </a:rPr>
                  <a:t>Train interviewers and conduct enquiries  </a:t>
                </a:r>
                <a:endParaRPr lang="en-ZA" sz="2000" dirty="0">
                  <a:effectLst/>
                  <a:latin typeface="Arial"/>
                  <a:ea typeface="Times New Roman"/>
                  <a:cs typeface="Times New Roman"/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717399" y="4189289"/>
                <a:ext cx="7359803" cy="53744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600" b="1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  <a:cs typeface="Times New Roman"/>
                  </a:rPr>
                  <a:t>Analyse responses and establish mental </a:t>
                </a:r>
                <a:r>
                  <a:rPr lang="en-US" sz="1600" b="1" dirty="0" smtClean="0">
                    <a:solidFill>
                      <a:srgbClr val="000000"/>
                    </a:solidFill>
                    <a:effectLst/>
                    <a:latin typeface="Arial"/>
                    <a:ea typeface="Times New Roman"/>
                    <a:cs typeface="Times New Roman"/>
                  </a:rPr>
                  <a:t>model    </a:t>
                </a:r>
                <a:endParaRPr lang="en-ZA" sz="2000" dirty="0">
                  <a:effectLst/>
                  <a:latin typeface="Arial"/>
                  <a:ea typeface="Times New Roman"/>
                  <a:cs typeface="Times New Roman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717399" y="5650027"/>
                <a:ext cx="7359801" cy="52217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600" b="1" dirty="0" smtClean="0">
                    <a:solidFill>
                      <a:srgbClr val="000000"/>
                    </a:solidFill>
                    <a:effectLst/>
                    <a:latin typeface="Arial"/>
                    <a:ea typeface="Times New Roman"/>
                    <a:cs typeface="Times New Roman"/>
                  </a:rPr>
                  <a:t>Develop behavioural communication and leadership behaviour plans    </a:t>
                </a:r>
                <a:endParaRPr lang="en-ZA" sz="2000" dirty="0">
                  <a:effectLst/>
                  <a:latin typeface="Arial"/>
                  <a:ea typeface="Times New Roman"/>
                  <a:cs typeface="Times New Roman"/>
                </a:endParaRPr>
              </a:p>
            </p:txBody>
          </p:sp>
          <p:cxnSp>
            <p:nvCxnSpPr>
              <p:cNvPr id="14" name="Straight Arrow Connector 13"/>
              <p:cNvCxnSpPr>
                <a:stCxn id="8" idx="2"/>
                <a:endCxn id="9" idx="0"/>
              </p:cNvCxnSpPr>
              <p:nvPr/>
            </p:nvCxnSpPr>
            <p:spPr>
              <a:xfrm>
                <a:off x="4397295" y="1731800"/>
                <a:ext cx="0" cy="217536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endCxn id="10" idx="0"/>
              </p:cNvCxnSpPr>
              <p:nvPr/>
            </p:nvCxnSpPr>
            <p:spPr>
              <a:xfrm>
                <a:off x="4389987" y="2486786"/>
                <a:ext cx="7310" cy="205705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10" idx="2"/>
                <a:endCxn id="11" idx="0"/>
              </p:cNvCxnSpPr>
              <p:nvPr/>
            </p:nvCxnSpPr>
            <p:spPr>
              <a:xfrm>
                <a:off x="4397297" y="3229940"/>
                <a:ext cx="0" cy="219488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11" idx="2"/>
                <a:endCxn id="12" idx="0"/>
              </p:cNvCxnSpPr>
              <p:nvPr/>
            </p:nvCxnSpPr>
            <p:spPr>
              <a:xfrm>
                <a:off x="4397298" y="3986877"/>
                <a:ext cx="3" cy="202412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4389987" y="5077422"/>
                <a:ext cx="0" cy="309033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ounded Rectangle 18"/>
              <p:cNvSpPr/>
              <p:nvPr/>
            </p:nvSpPr>
            <p:spPr>
              <a:xfrm>
                <a:off x="717399" y="4915423"/>
                <a:ext cx="7359801" cy="53744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000000"/>
                    </a:solidFill>
                    <a:latin typeface="Arial"/>
                    <a:ea typeface="Times New Roman"/>
                    <a:cs typeface="Times New Roman"/>
                  </a:rPr>
                  <a:t>Review mental model against expert </a:t>
                </a:r>
                <a:r>
                  <a:rPr lang="en-US" sz="1600" b="1" dirty="0">
                    <a:solidFill>
                      <a:srgbClr val="000000"/>
                    </a:solidFill>
                    <a:latin typeface="Arial"/>
                    <a:ea typeface="Times New Roman"/>
                    <a:cs typeface="Times New Roman"/>
                  </a:rPr>
                  <a:t>model and behaviour </a:t>
                </a:r>
                <a:r>
                  <a:rPr lang="en-US" sz="1600" b="1" dirty="0" smtClean="0">
                    <a:solidFill>
                      <a:srgbClr val="000000"/>
                    </a:solidFill>
                    <a:latin typeface="Arial"/>
                    <a:ea typeface="Times New Roman"/>
                    <a:cs typeface="Times New Roman"/>
                  </a:rPr>
                  <a:t>science</a:t>
                </a:r>
                <a:r>
                  <a:rPr lang="en-US" sz="1600" b="1" dirty="0" smtClean="0">
                    <a:solidFill>
                      <a:srgbClr val="000000"/>
                    </a:solidFill>
                    <a:effectLst/>
                    <a:latin typeface="Arial"/>
                    <a:ea typeface="Times New Roman"/>
                    <a:cs typeface="Times New Roman"/>
                  </a:rPr>
                  <a:t>    </a:t>
                </a:r>
                <a:endParaRPr lang="en-ZA" sz="2000" dirty="0">
                  <a:effectLst/>
                  <a:latin typeface="Arial"/>
                  <a:ea typeface="Times New Roman"/>
                  <a:cs typeface="Times New Roman"/>
                </a:endParaRPr>
              </a:p>
            </p:txBody>
          </p:sp>
        </p:grpSp>
        <p:cxnSp>
          <p:nvCxnSpPr>
            <p:cNvPr id="32" name="Straight Arrow Connector 31"/>
            <p:cNvCxnSpPr>
              <a:stCxn id="12" idx="2"/>
              <a:endCxn id="19" idx="0"/>
            </p:cNvCxnSpPr>
            <p:nvPr/>
          </p:nvCxnSpPr>
          <p:spPr>
            <a:xfrm flipH="1">
              <a:off x="4529924" y="4702795"/>
              <a:ext cx="1" cy="188685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9" idx="2"/>
              <a:endCxn id="13" idx="0"/>
            </p:cNvCxnSpPr>
            <p:nvPr/>
          </p:nvCxnSpPr>
          <p:spPr>
            <a:xfrm>
              <a:off x="4529924" y="5428929"/>
              <a:ext cx="0" cy="197155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5268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0580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Documenting the leading practice at it’s Source Mine</a:t>
            </a:r>
            <a:endParaRPr lang="en-ZA" sz="2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751820"/>
            <a:ext cx="83058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143000" y="1066800"/>
            <a:ext cx="7086599" cy="5257802"/>
            <a:chOff x="0" y="0"/>
            <a:chExt cx="2583180" cy="2552701"/>
          </a:xfrm>
        </p:grpSpPr>
        <p:sp>
          <p:nvSpPr>
            <p:cNvPr id="17" name="Rounded Rectangle 16"/>
            <p:cNvSpPr/>
            <p:nvPr/>
          </p:nvSpPr>
          <p:spPr>
            <a:xfrm>
              <a:off x="22860" y="7620"/>
              <a:ext cx="1043940" cy="44958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Technical details: </a:t>
              </a:r>
              <a:r>
                <a:rPr lang="en-US" sz="16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Investigate and document</a:t>
              </a:r>
              <a:r>
                <a:rPr lang="en-US" sz="16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  </a:t>
              </a:r>
              <a:endParaRPr lang="en-ZA" sz="200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5240" y="554935"/>
              <a:ext cx="1051560" cy="44196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Leadership detail: </a:t>
              </a:r>
              <a:r>
                <a:rPr lang="en-US" sz="16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Investigate and document</a:t>
              </a:r>
              <a:r>
                <a:rPr lang="en-US" sz="16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   </a:t>
              </a:r>
              <a:endParaRPr lang="en-ZA" sz="200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0" y="1146865"/>
              <a:ext cx="1066800" cy="44196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16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Communications</a:t>
              </a:r>
              <a:r>
                <a:rPr lang="en-US" sz="16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: </a:t>
              </a:r>
              <a:endParaRPr lang="en-US" sz="16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Investigate </a:t>
              </a:r>
              <a:r>
                <a:rPr lang="en-US" sz="16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and document</a:t>
              </a:r>
              <a:endParaRPr lang="en-ZA" sz="2000" dirty="0"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  </a:t>
              </a:r>
              <a:endParaRPr lang="en-ZA" sz="200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620" y="1738796"/>
              <a:ext cx="1066800" cy="813905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16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Example </a:t>
              </a:r>
              <a:r>
                <a:rPr lang="en-US" sz="16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materials</a:t>
              </a:r>
              <a:endParaRPr lang="en-ZA" sz="2000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342900" lvl="0" indent="-34290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Font typeface="Symbol"/>
                <a:buChar char=""/>
              </a:pPr>
              <a:r>
                <a:rPr lang="en-US" sz="16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Training</a:t>
              </a:r>
              <a:endParaRPr lang="en-ZA" sz="2000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342900" lvl="0" indent="-342900">
                <a:lnSpc>
                  <a:spcPct val="150000"/>
                </a:lnSpc>
                <a:spcAft>
                  <a:spcPts val="0"/>
                </a:spcAft>
                <a:buFont typeface="Symbol"/>
                <a:buChar char=""/>
              </a:pPr>
              <a:r>
                <a:rPr lang="en-US" sz="16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Communications</a:t>
              </a:r>
              <a:endParaRPr lang="en-ZA" sz="2000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342900" lvl="0" indent="-342900">
                <a:lnSpc>
                  <a:spcPct val="150000"/>
                </a:lnSpc>
                <a:spcAft>
                  <a:spcPts val="0"/>
                </a:spcAft>
                <a:buFont typeface="Symbol"/>
                <a:buChar char=""/>
              </a:pPr>
              <a:r>
                <a:rPr lang="en-US" sz="16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Signage</a:t>
              </a:r>
              <a:endParaRPr lang="en-ZA" sz="2000" dirty="0"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   </a:t>
              </a:r>
              <a:endParaRPr lang="en-ZA" sz="200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1066800" y="167640"/>
              <a:ext cx="449580" cy="0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066800" y="739913"/>
              <a:ext cx="449580" cy="0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066800" y="1364136"/>
              <a:ext cx="449580" cy="0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064349" y="2145748"/>
              <a:ext cx="449580" cy="0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1516380" y="0"/>
              <a:ext cx="1066800" cy="25527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Detailed Source </a:t>
              </a:r>
              <a:r>
                <a:rPr lang="en-US" b="1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mine </a:t>
              </a:r>
              <a:r>
                <a:rPr lang="en-US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report</a:t>
              </a:r>
              <a:endParaRPr lang="en-ZA" sz="2000" dirty="0"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  </a:t>
              </a:r>
              <a:endParaRPr lang="en-ZA" sz="200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268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0580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Identifying and documenting the full value case</a:t>
            </a:r>
            <a:endParaRPr lang="en-ZA" sz="2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751820"/>
            <a:ext cx="83058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762000" y="1143000"/>
            <a:ext cx="7924800" cy="5334000"/>
            <a:chOff x="0" y="0"/>
            <a:chExt cx="2859405" cy="1767840"/>
          </a:xfrm>
        </p:grpSpPr>
        <p:sp>
          <p:nvSpPr>
            <p:cNvPr id="6" name="Rounded Rectangle 5"/>
            <p:cNvSpPr/>
            <p:nvPr/>
          </p:nvSpPr>
          <p:spPr>
            <a:xfrm>
              <a:off x="0" y="0"/>
              <a:ext cx="1150620" cy="1196340"/>
            </a:xfrm>
            <a:prstGeom prst="roundRect">
              <a:avLst>
                <a:gd name="adj" fmla="val 8720"/>
              </a:avLst>
            </a:prstGeom>
            <a:solidFill>
              <a:schemeClr val="bg1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Financial Impacts</a:t>
              </a:r>
              <a:endParaRPr lang="en-ZA" sz="2400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342900" lvl="0" indent="-34290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Font typeface="Symbol"/>
                <a:buChar char=""/>
              </a:pPr>
              <a:r>
                <a:rPr lang="en-US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Initial cost</a:t>
              </a:r>
              <a:endParaRPr lang="en-ZA" sz="2400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342900" lvl="0" indent="-342900">
                <a:lnSpc>
                  <a:spcPct val="150000"/>
                </a:lnSpc>
                <a:spcAft>
                  <a:spcPts val="0"/>
                </a:spcAft>
                <a:buFont typeface="Symbol"/>
                <a:buChar char=""/>
              </a:pPr>
              <a:r>
                <a:rPr lang="en-US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Operational cost</a:t>
              </a:r>
              <a:endParaRPr lang="en-ZA" sz="2400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342900" lvl="0" indent="-342900">
                <a:lnSpc>
                  <a:spcPct val="150000"/>
                </a:lnSpc>
                <a:spcAft>
                  <a:spcPts val="0"/>
                </a:spcAft>
                <a:buFont typeface="Symbol"/>
                <a:buChar char=""/>
              </a:pPr>
              <a:r>
                <a:rPr lang="en-US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Financial benefits</a:t>
              </a:r>
              <a:endParaRPr lang="en-ZA" sz="2400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342900" lvl="0" indent="-342900">
                <a:lnSpc>
                  <a:spcPct val="150000"/>
                </a:lnSpc>
                <a:spcAft>
                  <a:spcPts val="0"/>
                </a:spcAft>
                <a:buFont typeface="Symbol"/>
                <a:buChar char=""/>
              </a:pPr>
              <a:r>
                <a:rPr lang="en-US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Production </a:t>
              </a:r>
              <a:endParaRPr lang="en-ZA" sz="2400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342900" lvl="0" indent="-342900">
                <a:lnSpc>
                  <a:spcPct val="150000"/>
                </a:lnSpc>
                <a:spcAft>
                  <a:spcPts val="0"/>
                </a:spcAft>
                <a:buFont typeface="Symbol"/>
                <a:buChar char=""/>
              </a:pPr>
              <a:r>
                <a:rPr lang="en-US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Etc.</a:t>
              </a:r>
              <a:endParaRPr lang="en-ZA" sz="2400" dirty="0"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   </a:t>
              </a:r>
              <a:endParaRPr lang="en-ZA" sz="240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724025" y="0"/>
              <a:ext cx="1135380" cy="1211580"/>
            </a:xfrm>
            <a:prstGeom prst="roundRect">
              <a:avLst>
                <a:gd name="adj" fmla="val 9284"/>
              </a:avLst>
            </a:prstGeom>
            <a:solidFill>
              <a:schemeClr val="bg1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Strategic Impacts</a:t>
              </a:r>
              <a:endParaRPr lang="en-ZA" sz="2400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342900" lvl="0" indent="-34290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Font typeface="Symbol"/>
                <a:buChar char=""/>
              </a:pPr>
              <a:r>
                <a:rPr lang="en-US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Health &amp; Safety</a:t>
              </a:r>
              <a:endParaRPr lang="en-ZA" sz="2400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342900" lvl="0" indent="-342900">
                <a:lnSpc>
                  <a:spcPct val="150000"/>
                </a:lnSpc>
                <a:spcAft>
                  <a:spcPts val="0"/>
                </a:spcAft>
                <a:buFont typeface="Symbol"/>
                <a:buChar char=""/>
              </a:pPr>
              <a:r>
                <a:rPr lang="en-US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Relationships</a:t>
              </a:r>
              <a:endParaRPr lang="en-ZA" sz="2400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342900" lvl="0" indent="-342900">
                <a:lnSpc>
                  <a:spcPct val="150000"/>
                </a:lnSpc>
                <a:spcAft>
                  <a:spcPts val="0"/>
                </a:spcAft>
                <a:buFont typeface="Symbol"/>
                <a:buChar char=""/>
              </a:pPr>
              <a:r>
                <a:rPr lang="en-US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Image</a:t>
              </a:r>
              <a:endParaRPr lang="en-ZA" sz="2400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342900" lvl="0" indent="-342900">
                <a:lnSpc>
                  <a:spcPct val="150000"/>
                </a:lnSpc>
                <a:spcAft>
                  <a:spcPts val="0"/>
                </a:spcAft>
                <a:buFont typeface="Symbol"/>
                <a:buChar char=""/>
              </a:pPr>
              <a:r>
                <a:rPr lang="en-US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Investor support</a:t>
              </a:r>
              <a:endParaRPr lang="en-ZA" sz="2400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342900" lvl="0" indent="-342900">
                <a:lnSpc>
                  <a:spcPct val="150000"/>
                </a:lnSpc>
                <a:spcAft>
                  <a:spcPts val="0"/>
                </a:spcAft>
                <a:buFont typeface="Symbol"/>
                <a:buChar char=""/>
              </a:pPr>
              <a:r>
                <a:rPr lang="en-US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Etc.</a:t>
              </a:r>
              <a:endParaRPr lang="en-ZA" sz="2400" dirty="0"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   </a:t>
              </a:r>
              <a:endParaRPr lang="en-ZA" sz="240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8" name="Left Brace 7"/>
            <p:cNvSpPr/>
            <p:nvPr/>
          </p:nvSpPr>
          <p:spPr>
            <a:xfrm rot="16200000">
              <a:off x="1304147" y="184796"/>
              <a:ext cx="237776" cy="2322195"/>
            </a:xfrm>
            <a:prstGeom prst="leftBrace">
              <a:avLst>
                <a:gd name="adj1" fmla="val 8333"/>
                <a:gd name="adj2" fmla="val 50656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A" sz="48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42925" y="1485900"/>
              <a:ext cx="1874520" cy="28194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The Generic Value Case   </a:t>
              </a:r>
              <a:endParaRPr lang="en-ZA" sz="240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268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0580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Provision of a guide to facilitate widespread adoption</a:t>
            </a:r>
            <a:endParaRPr lang="en-ZA" sz="2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751820"/>
            <a:ext cx="83058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371600" y="871046"/>
            <a:ext cx="6781800" cy="5953780"/>
            <a:chOff x="0" y="0"/>
            <a:chExt cx="4183380" cy="4518660"/>
          </a:xfrm>
        </p:grpSpPr>
        <p:sp>
          <p:nvSpPr>
            <p:cNvPr id="7" name="Rounded Rectangle 6"/>
            <p:cNvSpPr/>
            <p:nvPr/>
          </p:nvSpPr>
          <p:spPr>
            <a:xfrm>
              <a:off x="0" y="0"/>
              <a:ext cx="4183380" cy="4518660"/>
            </a:xfrm>
            <a:prstGeom prst="roundRect">
              <a:avLst>
                <a:gd name="adj" fmla="val 2963"/>
              </a:avLst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A" sz="32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8580" y="114300"/>
              <a:ext cx="960120" cy="876300"/>
            </a:xfrm>
            <a:prstGeom prst="roundRect">
              <a:avLst>
                <a:gd name="adj" fmla="val 872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Part 1: </a:t>
              </a:r>
              <a:endParaRPr lang="en-US" sz="12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200" b="1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Strategic </a:t>
              </a:r>
              <a:r>
                <a:rPr lang="en-US" sz="12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Context</a:t>
              </a:r>
              <a:endParaRPr lang="en-ZA" sz="1400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171450" indent="-171450">
                <a:spcBef>
                  <a:spcPts val="60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2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The problem</a:t>
              </a:r>
              <a:endParaRPr lang="en-ZA" sz="1600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171450" indent="-171450"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2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The practice</a:t>
              </a:r>
              <a:endParaRPr lang="en-ZA" sz="1600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171450" indent="-171450"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2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The value case</a:t>
              </a:r>
              <a:endParaRPr lang="en-ZA" sz="160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249680" y="114300"/>
              <a:ext cx="731520" cy="876300"/>
            </a:xfrm>
            <a:prstGeom prst="roundRect">
              <a:avLst>
                <a:gd name="adj" fmla="val 872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endParaRPr lang="en-US" sz="12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Part </a:t>
              </a:r>
              <a:r>
                <a:rPr lang="en-US" sz="12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2: </a:t>
              </a:r>
              <a:endParaRPr lang="en-US" sz="12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Detailed </a:t>
              </a:r>
              <a:r>
                <a:rPr lang="en-US" sz="12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Adoption </a:t>
              </a:r>
              <a:r>
                <a:rPr lang="en-US" sz="1200" b="1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Guidance</a:t>
              </a:r>
              <a:r>
                <a:rPr lang="en-US" sz="12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ZA" sz="1400" dirty="0"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ZA" sz="140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232660" y="114300"/>
              <a:ext cx="1882140" cy="876300"/>
            </a:xfrm>
            <a:prstGeom prst="roundRect">
              <a:avLst>
                <a:gd name="adj" fmla="val 872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endParaRPr lang="en-US" sz="12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endParaRPr lang="en-US" sz="12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200" b="1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Part </a:t>
              </a:r>
              <a:r>
                <a:rPr lang="en-US" sz="12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3:</a:t>
              </a:r>
              <a:endParaRPr lang="en-ZA" sz="1400" dirty="0"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2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The Leading Practice</a:t>
              </a:r>
              <a:endParaRPr lang="en-ZA" sz="1400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171450" indent="-171450">
                <a:spcBef>
                  <a:spcPts val="60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Technical details </a:t>
              </a:r>
              <a:endParaRPr lang="en-ZA" sz="1600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171450" indent="-171450"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Behavioural communication</a:t>
              </a:r>
              <a:endParaRPr lang="en-ZA" sz="1600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171450" indent="-171450"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Leadership behaviour</a:t>
              </a:r>
              <a:endParaRPr lang="en-ZA" sz="1600" dirty="0"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   </a:t>
              </a:r>
              <a:endParaRPr lang="en-ZA" sz="140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8580" y="3970020"/>
              <a:ext cx="4008120" cy="432975"/>
            </a:xfrm>
            <a:prstGeom prst="roundRect">
              <a:avLst>
                <a:gd name="adj" fmla="val 872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endParaRPr lang="en-US" sz="14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endParaRPr lang="en-US" sz="14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Detailed </a:t>
              </a:r>
              <a:r>
                <a:rPr lang="en-US" sz="14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appendices:</a:t>
              </a:r>
              <a:endParaRPr lang="en-ZA" sz="1600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90170" algn="ctr"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Pro-forma plans - Worksheets -Example materials</a:t>
              </a:r>
              <a:endParaRPr lang="en-ZA" sz="1600" dirty="0"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ZA" sz="160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144780" y="990600"/>
              <a:ext cx="1104900" cy="28194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981200" y="990600"/>
              <a:ext cx="1988820" cy="28194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97252849"/>
              </p:ext>
            </p:extLst>
          </p:nvPr>
        </p:nvGraphicFramePr>
        <p:xfrm>
          <a:off x="1539292" y="2573966"/>
          <a:ext cx="6441166" cy="3527973"/>
        </p:xfrm>
        <a:graphic>
          <a:graphicData uri="http://schemas.openxmlformats.org/presentationml/2006/ole">
            <p:oleObj spid="_x0000_s19497" name="Worksheet" r:id="rId4" imgW="5798766" imgH="2705028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5268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0580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Customisation of leading practice at adoption mines</a:t>
            </a:r>
            <a:endParaRPr lang="en-ZA" sz="2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751820"/>
            <a:ext cx="83058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762000" y="990600"/>
            <a:ext cx="7924800" cy="5486400"/>
            <a:chOff x="0" y="0"/>
            <a:chExt cx="4061460" cy="2225040"/>
          </a:xfrm>
        </p:grpSpPr>
        <p:sp>
          <p:nvSpPr>
            <p:cNvPr id="6" name="Rounded Rectangle 5"/>
            <p:cNvSpPr/>
            <p:nvPr/>
          </p:nvSpPr>
          <p:spPr>
            <a:xfrm>
              <a:off x="0" y="655320"/>
              <a:ext cx="1181100" cy="632460"/>
            </a:xfrm>
            <a:prstGeom prst="roundRect">
              <a:avLst>
                <a:gd name="adj" fmla="val 8720"/>
              </a:avLst>
            </a:prstGeom>
            <a:solidFill>
              <a:schemeClr val="bg1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16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Review </a:t>
              </a:r>
              <a:r>
                <a:rPr lang="en-US" sz="16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practice against mine operational standards </a:t>
              </a:r>
              <a:endParaRPr lang="en-ZA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18034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ZA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58140" y="0"/>
              <a:ext cx="2887980" cy="312420"/>
            </a:xfrm>
            <a:prstGeom prst="roundRect">
              <a:avLst>
                <a:gd name="adj" fmla="val 8720"/>
              </a:avLst>
            </a:prstGeom>
            <a:solidFill>
              <a:schemeClr val="bg1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16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endParaRPr>
            </a:p>
            <a:p>
              <a:pPr marL="457200"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Mine-specific circumstances</a:t>
              </a:r>
              <a:r>
                <a:rPr lang="en-US" sz="16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ZA" dirty="0"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ZA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0" y="1684020"/>
              <a:ext cx="1181100" cy="525780"/>
            </a:xfrm>
            <a:prstGeom prst="roundRect">
              <a:avLst>
                <a:gd name="adj" fmla="val 8720"/>
              </a:avLst>
            </a:prstGeom>
            <a:solidFill>
              <a:schemeClr val="bg1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16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Customise </a:t>
              </a:r>
              <a:r>
                <a:rPr lang="en-US" sz="16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non-core elements of Leading Practice</a:t>
              </a:r>
              <a:endParaRPr lang="en-ZA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18034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ZA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912620" y="655320"/>
              <a:ext cx="1699260" cy="609600"/>
            </a:xfrm>
            <a:prstGeom prst="roundRect">
              <a:avLst>
                <a:gd name="adj" fmla="val 8720"/>
              </a:avLst>
            </a:prstGeom>
            <a:solidFill>
              <a:schemeClr val="bg1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16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Conduct </a:t>
              </a:r>
              <a:r>
                <a:rPr lang="en-US" sz="16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direct enquiries to establish mine-specific mental model issues </a:t>
              </a:r>
              <a:endParaRPr lang="en-ZA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18034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ZA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379220" y="1684020"/>
              <a:ext cx="1287780" cy="525780"/>
            </a:xfrm>
            <a:prstGeom prst="roundRect">
              <a:avLst>
                <a:gd name="adj" fmla="val 8720"/>
              </a:avLst>
            </a:prstGeom>
            <a:solidFill>
              <a:schemeClr val="bg1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16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Customise </a:t>
              </a:r>
              <a:r>
                <a:rPr lang="en-US" sz="16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Generic Behavioural Communication Plan</a:t>
              </a:r>
              <a:endParaRPr lang="en-ZA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18034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ZA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880360" y="1699260"/>
              <a:ext cx="1181100" cy="525780"/>
            </a:xfrm>
            <a:prstGeom prst="roundRect">
              <a:avLst>
                <a:gd name="adj" fmla="val 8720"/>
              </a:avLst>
            </a:prstGeom>
            <a:solidFill>
              <a:schemeClr val="bg1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16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Customise </a:t>
              </a:r>
              <a:r>
                <a:rPr lang="en-US" sz="16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Generic Leadership Behavioural Plan</a:t>
              </a:r>
              <a:endParaRPr lang="en-ZA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18034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ZA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845820" y="312420"/>
              <a:ext cx="0" cy="342900"/>
            </a:xfrm>
            <a:prstGeom prst="straightConnector1">
              <a:avLst/>
            </a:prstGeom>
            <a:noFill/>
            <a:ln w="381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>
            <a:xfrm>
              <a:off x="2887980" y="312420"/>
              <a:ext cx="0" cy="342900"/>
            </a:xfrm>
            <a:prstGeom prst="straightConnector1">
              <a:avLst/>
            </a:prstGeom>
            <a:noFill/>
            <a:ln w="381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>
            <a:xfrm>
              <a:off x="541020" y="1295400"/>
              <a:ext cx="0" cy="403860"/>
            </a:xfrm>
            <a:prstGeom prst="straightConnector1">
              <a:avLst/>
            </a:prstGeom>
            <a:noFill/>
            <a:ln w="381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>
            <a:xfrm>
              <a:off x="2049780" y="1272540"/>
              <a:ext cx="0" cy="426720"/>
            </a:xfrm>
            <a:prstGeom prst="straightConnector1">
              <a:avLst/>
            </a:prstGeom>
            <a:noFill/>
            <a:ln w="381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>
            <a:xfrm>
              <a:off x="3497580" y="1287780"/>
              <a:ext cx="0" cy="411480"/>
            </a:xfrm>
            <a:prstGeom prst="straightConnector1">
              <a:avLst/>
            </a:prstGeom>
            <a:noFill/>
            <a:ln w="381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tailEnd type="triangle"/>
            </a:ln>
            <a:effectLst/>
          </p:spPr>
        </p:cxnSp>
      </p:grpSp>
    </p:spTree>
    <p:extLst>
      <p:ext uri="{BB962C8B-B14F-4D97-AF65-F5344CB8AC3E}">
        <p14:creationId xmlns="" xmlns:p14="http://schemas.microsoft.com/office/powerpoint/2010/main" val="25268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97972"/>
            <a:ext cx="6520543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Initiation of widespread adoption process</a:t>
            </a:r>
            <a:endParaRPr lang="en-ZA" sz="2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88034" y="640474"/>
            <a:ext cx="8466109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729343" y="1307488"/>
            <a:ext cx="7924800" cy="5181600"/>
            <a:chOff x="0" y="0"/>
            <a:chExt cx="3817620" cy="2857500"/>
          </a:xfrm>
        </p:grpSpPr>
        <p:sp>
          <p:nvSpPr>
            <p:cNvPr id="7" name="Rounded Rectangle 6"/>
            <p:cNvSpPr/>
            <p:nvPr/>
          </p:nvSpPr>
          <p:spPr>
            <a:xfrm>
              <a:off x="2194560" y="403860"/>
              <a:ext cx="1623060" cy="632460"/>
            </a:xfrm>
            <a:prstGeom prst="roundRect">
              <a:avLst>
                <a:gd name="adj" fmla="val 8720"/>
              </a:avLst>
            </a:prstGeom>
            <a:solidFill>
              <a:schemeClr val="bg1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0"/>
                </a:spcAft>
              </a:pPr>
              <a:endParaRPr lang="en-US" sz="14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spcBef>
                  <a:spcPts val="30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Who </a:t>
              </a:r>
              <a:r>
                <a:rPr lang="en-US" sz="14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to attend?</a:t>
              </a:r>
              <a:endParaRPr lang="en-ZA" sz="1600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285750" indent="-285750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Mine Managers</a:t>
              </a:r>
              <a:endParaRPr lang="en-ZA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285750" indent="-285750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Relevant specialists</a:t>
              </a:r>
              <a:endParaRPr lang="en-ZA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285750" indent="-285750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Other key stakeholders</a:t>
              </a:r>
              <a:endParaRPr lang="en-ZA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180340">
                <a:lnSpc>
                  <a:spcPct val="150000"/>
                </a:lnSpc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ZA" sz="160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0" y="1752600"/>
              <a:ext cx="1927860" cy="1104900"/>
            </a:xfrm>
            <a:prstGeom prst="roundRect">
              <a:avLst>
                <a:gd name="adj" fmla="val 8720"/>
              </a:avLst>
            </a:prstGeom>
            <a:solidFill>
              <a:schemeClr val="bg1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0"/>
                </a:spcAft>
              </a:pPr>
              <a:endParaRPr lang="en-US" sz="14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spcBef>
                  <a:spcPts val="30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What </a:t>
              </a:r>
              <a:r>
                <a:rPr lang="en-US" sz="14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is covered?</a:t>
              </a:r>
              <a:endParaRPr lang="en-ZA" sz="1600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285750" indent="-285750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Leading Practice details</a:t>
              </a:r>
              <a:endParaRPr lang="en-ZA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285750" indent="-285750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Value case</a:t>
              </a:r>
              <a:endParaRPr lang="en-ZA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285750" indent="-285750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Behavioural processes </a:t>
              </a:r>
              <a:endParaRPr lang="en-ZA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285750" indent="-285750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Leading Practice Adoption Guide</a:t>
              </a:r>
              <a:endParaRPr lang="en-ZA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285750" indent="-285750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Role and function of COPA</a:t>
              </a:r>
              <a:endParaRPr lang="en-ZA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285750" indent="-285750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Establishment of COPA </a:t>
              </a:r>
              <a:endParaRPr lang="en-ZA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180340">
                <a:lnSpc>
                  <a:spcPct val="150000"/>
                </a:lnSpc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ZA" sz="160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0" y="0"/>
              <a:ext cx="1905000" cy="1447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Workshop Purpose</a:t>
              </a:r>
              <a:endParaRPr lang="en-ZA" sz="1600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285750" indent="-285750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To initiate the process of facilitating widespread adoption</a:t>
              </a:r>
              <a:endParaRPr lang="en-ZA" sz="2000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285750" indent="-285750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To establish a Community of Practice for Adoption – a COPA  </a:t>
              </a:r>
              <a:endParaRPr lang="en-ZA" sz="2000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180340">
                <a:lnSpc>
                  <a:spcPct val="150000"/>
                </a:lnSpc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ZA" sz="160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929640" y="1447800"/>
              <a:ext cx="0" cy="304800"/>
            </a:xfrm>
            <a:prstGeom prst="straightConnector1">
              <a:avLst/>
            </a:prstGeom>
            <a:noFill/>
            <a:ln w="381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>
            <a:xfrm flipH="1">
              <a:off x="1905000" y="723900"/>
              <a:ext cx="28956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tailEnd type="triangle"/>
            </a:ln>
            <a:effectLst/>
          </p:spPr>
        </p:cxnSp>
      </p:grpSp>
      <p:sp>
        <p:nvSpPr>
          <p:cNvPr id="13" name="TextBox 12"/>
          <p:cNvSpPr txBox="1"/>
          <p:nvPr/>
        </p:nvSpPr>
        <p:spPr>
          <a:xfrm>
            <a:off x="729343" y="710349"/>
            <a:ext cx="5334000" cy="43088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i="1" dirty="0" smtClean="0"/>
              <a:t>The Leading Practice Adoption Workshop</a:t>
            </a:r>
            <a:endParaRPr lang="en-ZA" sz="2200" b="1" i="1" dirty="0"/>
          </a:p>
        </p:txBody>
      </p:sp>
    </p:spTree>
    <p:extLst>
      <p:ext uri="{BB962C8B-B14F-4D97-AF65-F5344CB8AC3E}">
        <p14:creationId xmlns="" xmlns:p14="http://schemas.microsoft.com/office/powerpoint/2010/main" val="25268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42047"/>
            <a:ext cx="861060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Establishment of a Community of Practice for Adoption</a:t>
            </a:r>
            <a:endParaRPr lang="en-ZA" sz="2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751820"/>
            <a:ext cx="83058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914400" y="838200"/>
            <a:ext cx="7620000" cy="5715000"/>
            <a:chOff x="0" y="0"/>
            <a:chExt cx="3848100" cy="3718560"/>
          </a:xfrm>
        </p:grpSpPr>
        <p:sp>
          <p:nvSpPr>
            <p:cNvPr id="6" name="Oval 5"/>
            <p:cNvSpPr/>
            <p:nvPr/>
          </p:nvSpPr>
          <p:spPr>
            <a:xfrm>
              <a:off x="121920" y="1089660"/>
              <a:ext cx="1463040" cy="9144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en-US" sz="1400" b="1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COPA</a:t>
              </a:r>
              <a:endParaRPr lang="en-ZA" sz="14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endParaRPr>
            </a:p>
            <a:p>
              <a:pPr algn="ctr">
                <a:spcBef>
                  <a:spcPts val="300"/>
                </a:spcBef>
              </a:pPr>
              <a:r>
                <a:rPr lang="en-US" sz="1400" b="1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Provide ongoing facilitation of the adoption process</a:t>
              </a:r>
              <a:endParaRPr lang="en-ZA" sz="14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endParaRPr>
            </a:p>
            <a:p>
              <a:pPr algn="ctr">
                <a:spcBef>
                  <a:spcPts val="300"/>
                </a:spcBef>
              </a:pPr>
              <a:r>
                <a:rPr lang="en-US" sz="1400" b="1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 </a:t>
              </a:r>
              <a:endParaRPr lang="en-ZA" sz="14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0" y="0"/>
              <a:ext cx="1935480" cy="845820"/>
            </a:xfrm>
            <a:prstGeom prst="roundRect">
              <a:avLst>
                <a:gd name="adj" fmla="val 8720"/>
              </a:avLst>
            </a:prstGeom>
            <a:solidFill>
              <a:schemeClr val="bg1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Who?</a:t>
              </a:r>
              <a:endParaRPr lang="en-ZA" sz="1600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285750" indent="-285750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Mine Managers (initially)</a:t>
              </a:r>
              <a:endParaRPr lang="en-ZA" sz="1600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285750" indent="-285750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Relevant specialists</a:t>
              </a:r>
              <a:endParaRPr lang="en-ZA" sz="1600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285750" indent="-285750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Mine Adoption Team Manager</a:t>
              </a:r>
              <a:endParaRPr lang="en-ZA" sz="1600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285750" indent="-285750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Mine Behavioural Overseer</a:t>
              </a:r>
              <a:endParaRPr lang="en-ZA" sz="160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960" y="2263140"/>
              <a:ext cx="1874520" cy="1455420"/>
            </a:xfrm>
            <a:prstGeom prst="roundRect">
              <a:avLst>
                <a:gd name="adj" fmla="val 8720"/>
              </a:avLst>
            </a:prstGeom>
            <a:solidFill>
              <a:schemeClr val="bg1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What?</a:t>
              </a:r>
              <a:endParaRPr lang="en-ZA" sz="14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endParaRPr>
            </a:p>
            <a:p>
              <a:pPr marL="285750" indent="-285750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Explain / use Leading Practice Adoption Guide</a:t>
              </a:r>
              <a:endParaRPr lang="en-ZA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endParaRPr>
            </a:p>
            <a:p>
              <a:pPr marL="285750" indent="-285750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Provide / arrange training</a:t>
              </a:r>
              <a:endParaRPr lang="en-ZA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endParaRPr>
            </a:p>
            <a:p>
              <a:pPr marL="285750" indent="-285750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Problem solving</a:t>
              </a:r>
              <a:endParaRPr lang="en-ZA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endParaRPr>
            </a:p>
            <a:p>
              <a:pPr marL="285750" indent="-285750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Provide / arrange assistance</a:t>
              </a:r>
              <a:endParaRPr lang="en-ZA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endParaRPr>
            </a:p>
            <a:p>
              <a:pPr marL="285750" indent="-285750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Share adoption experience</a:t>
              </a:r>
              <a:endParaRPr lang="en-ZA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endParaRPr>
            </a:p>
            <a:p>
              <a:pPr marL="285750" indent="-285750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Continuous improvement</a:t>
              </a:r>
              <a:endParaRPr lang="en-ZA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endParaRPr>
            </a:p>
            <a:p>
              <a:pPr marL="285750" indent="-285750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Mine visits as appropriate  </a:t>
              </a:r>
              <a:endParaRPr lang="en-ZA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225040" y="960120"/>
              <a:ext cx="1623060" cy="1478280"/>
            </a:xfrm>
            <a:prstGeom prst="roundRect">
              <a:avLst>
                <a:gd name="adj" fmla="val 8720"/>
              </a:avLst>
            </a:prstGeom>
            <a:solidFill>
              <a:schemeClr val="bg1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Modus operandi?</a:t>
              </a:r>
              <a:endParaRPr lang="en-ZA" sz="14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endParaRPr>
            </a:p>
            <a:p>
              <a:pPr marL="285750" indent="-285750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Regular meetings </a:t>
              </a:r>
              <a:endParaRPr lang="en-ZA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endParaRPr>
            </a:p>
            <a:p>
              <a:pPr marL="285750" indent="-285750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Jointly implement Leading Practice Adoption Guide</a:t>
              </a:r>
              <a:endParaRPr lang="en-ZA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endParaRPr>
            </a:p>
            <a:p>
              <a:pPr marL="285750" indent="-285750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Work directly with lead adopter mine</a:t>
              </a:r>
              <a:endParaRPr lang="en-ZA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endParaRPr>
            </a:p>
            <a:p>
              <a:pPr marL="285750" indent="-285750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Assist other adoption </a:t>
              </a:r>
              <a:r>
                <a:rPr lang="en-US" sz="1400" dirty="0" smtClean="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mines </a:t>
              </a:r>
              <a:r>
                <a:rPr lang="en-US" sz="1400" dirty="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to extent possible </a:t>
              </a:r>
              <a:endParaRPr lang="en-ZA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endParaRPr>
            </a:p>
            <a:p>
              <a:pPr algn="ctr">
                <a:spcBef>
                  <a:spcPts val="300"/>
                </a:spcBef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 </a:t>
              </a:r>
              <a:endParaRPr lang="en-ZA" sz="14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845820" y="2004060"/>
              <a:ext cx="0" cy="259080"/>
            </a:xfrm>
            <a:prstGeom prst="straightConnector1">
              <a:avLst/>
            </a:prstGeom>
            <a:noFill/>
            <a:ln w="381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>
            <a:xfrm flipH="1">
              <a:off x="1584960" y="1577340"/>
              <a:ext cx="64008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>
            <a:xfrm>
              <a:off x="845820" y="845820"/>
              <a:ext cx="0" cy="243840"/>
            </a:xfrm>
            <a:prstGeom prst="straightConnector1">
              <a:avLst/>
            </a:prstGeom>
            <a:noFill/>
            <a:ln w="381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tailEnd type="triangle"/>
            </a:ln>
            <a:effectLst/>
          </p:spPr>
        </p:cxnSp>
      </p:grpSp>
    </p:spTree>
    <p:extLst>
      <p:ext uri="{BB962C8B-B14F-4D97-AF65-F5344CB8AC3E}">
        <p14:creationId xmlns="" xmlns:p14="http://schemas.microsoft.com/office/powerpoint/2010/main" val="25268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0580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Continuous improvement</a:t>
            </a:r>
            <a:endParaRPr lang="en-ZA" sz="2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751820"/>
            <a:ext cx="83058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990600" y="866571"/>
            <a:ext cx="7620000" cy="4996695"/>
            <a:chOff x="0" y="0"/>
            <a:chExt cx="4122420" cy="2179320"/>
          </a:xfrm>
        </p:grpSpPr>
        <p:sp>
          <p:nvSpPr>
            <p:cNvPr id="6" name="Rounded Rectangle 5"/>
            <p:cNvSpPr/>
            <p:nvPr/>
          </p:nvSpPr>
          <p:spPr>
            <a:xfrm>
              <a:off x="30480" y="1965960"/>
              <a:ext cx="2948940" cy="213360"/>
            </a:xfrm>
            <a:prstGeom prst="roundRect">
              <a:avLst>
                <a:gd name="adj" fmla="val 8720"/>
              </a:avLst>
            </a:prstGeom>
            <a:solidFill>
              <a:schemeClr val="bg1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Establish COPA and facilitate widespread adoption</a:t>
              </a:r>
              <a:endParaRPr lang="en-ZA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0480" y="1402080"/>
              <a:ext cx="2887980" cy="220980"/>
            </a:xfrm>
            <a:prstGeom prst="roundRect">
              <a:avLst>
                <a:gd name="adj" fmla="val 8720"/>
              </a:avLst>
            </a:prstGeom>
            <a:solidFill>
              <a:schemeClr val="bg1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Investigate / document new practice for adoption</a:t>
              </a:r>
              <a:endParaRPr lang="en-ZA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0" y="777240"/>
              <a:ext cx="2880360" cy="228600"/>
            </a:xfrm>
            <a:prstGeom prst="roundRect">
              <a:avLst>
                <a:gd name="adj" fmla="val 8720"/>
              </a:avLst>
            </a:prstGeom>
            <a:solidFill>
              <a:schemeClr val="bg1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Identify new leading practice with best potential</a:t>
              </a:r>
              <a:endParaRPr lang="en-ZA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0480" y="152400"/>
              <a:ext cx="2400300" cy="228600"/>
            </a:xfrm>
            <a:prstGeom prst="roundRect">
              <a:avLst>
                <a:gd name="adj" fmla="val 8720"/>
              </a:avLst>
            </a:prstGeom>
            <a:solidFill>
              <a:schemeClr val="bg1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Disband COPA when no longer needed</a:t>
              </a:r>
              <a:endParaRPr lang="en-ZA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1104900" y="464820"/>
              <a:ext cx="137160" cy="228600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A" sz="4000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1104900" y="1082040"/>
              <a:ext cx="137160" cy="228600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A" sz="4000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1104900" y="1684020"/>
              <a:ext cx="137160" cy="228600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A" sz="400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918460" y="0"/>
              <a:ext cx="1203960" cy="2080260"/>
              <a:chOff x="0" y="0"/>
              <a:chExt cx="1203960" cy="2133600"/>
            </a:xfrm>
          </p:grpSpPr>
          <p:sp>
            <p:nvSpPr>
              <p:cNvPr id="14" name="Curved Up Arrow 13"/>
              <p:cNvSpPr/>
              <p:nvPr/>
            </p:nvSpPr>
            <p:spPr>
              <a:xfrm rot="15602172">
                <a:off x="-693420" y="693420"/>
                <a:ext cx="2133600" cy="746760"/>
              </a:xfrm>
              <a:prstGeom prst="curvedUpArrow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ZA" sz="4000"/>
              </a:p>
            </p:txBody>
          </p:sp>
          <p:sp>
            <p:nvSpPr>
              <p:cNvPr id="15" name="Flowchart: Connector 14"/>
              <p:cNvSpPr/>
              <p:nvPr/>
            </p:nvSpPr>
            <p:spPr>
              <a:xfrm>
                <a:off x="60960" y="556260"/>
                <a:ext cx="1143000" cy="1219200"/>
              </a:xfrm>
              <a:prstGeom prst="flowChartConnector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600" b="1">
                    <a:solidFill>
                      <a:srgbClr val="000000"/>
                    </a:solidFill>
                    <a:effectLst/>
                    <a:latin typeface="Arial"/>
                    <a:ea typeface="Times New Roman"/>
                    <a:cs typeface="Times New Roman"/>
                  </a:rPr>
                  <a:t>Cycle of continuous OHS improvement</a:t>
                </a:r>
                <a:endParaRPr lang="en-ZA">
                  <a:effectLst/>
                  <a:latin typeface="Arial"/>
                  <a:ea typeface="Times New Roman"/>
                  <a:cs typeface="Times New Roman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769917" y="6017567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process of continuous improvement never </a:t>
            </a:r>
            <a:r>
              <a:rPr lang="en-US" sz="2400" b="1" dirty="0" smtClean="0"/>
              <a:t>stops</a:t>
            </a:r>
            <a:endParaRPr lang="en-ZA" sz="2400" dirty="0"/>
          </a:p>
        </p:txBody>
      </p:sp>
    </p:spTree>
    <p:extLst>
      <p:ext uri="{BB962C8B-B14F-4D97-AF65-F5344CB8AC3E}">
        <p14:creationId xmlns="" xmlns:p14="http://schemas.microsoft.com/office/powerpoint/2010/main" val="25268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Concluding  comments</a:t>
            </a:r>
            <a:endParaRPr lang="en-ZA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4889" y="894066"/>
            <a:ext cx="8618022" cy="5382250"/>
          </a:xfrm>
          <a:prstGeom prst="roundRect">
            <a:avLst>
              <a:gd name="adj" fmla="val 7722"/>
            </a:avLst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marL="342900" indent="-342900">
              <a:spcBef>
                <a:spcPts val="2400"/>
              </a:spcBef>
              <a:buFont typeface="+mj-lt"/>
              <a:buAutoNum type="arabicPeriod"/>
            </a:pPr>
            <a:r>
              <a:rPr lang="en-US" sz="2600" dirty="0" smtClean="0"/>
              <a:t>Industry is committed to Zero Harm</a:t>
            </a:r>
          </a:p>
          <a:p>
            <a:pPr marL="342900" indent="-342900">
              <a:spcBef>
                <a:spcPts val="2400"/>
              </a:spcBef>
              <a:buFont typeface="+mj-lt"/>
              <a:buAutoNum type="arabicPeriod"/>
            </a:pPr>
            <a:r>
              <a:rPr lang="en-US" sz="2600" dirty="0" smtClean="0"/>
              <a:t>Much achieved since 2003 but there is still much to do</a:t>
            </a:r>
          </a:p>
          <a:p>
            <a:pPr marL="342900" indent="-342900">
              <a:spcBef>
                <a:spcPts val="2400"/>
              </a:spcBef>
              <a:buFont typeface="+mj-lt"/>
              <a:buAutoNum type="arabicPeriod"/>
            </a:pPr>
            <a:r>
              <a:rPr lang="en-US" sz="2600" dirty="0" smtClean="0"/>
              <a:t>Success will require </a:t>
            </a:r>
            <a:r>
              <a:rPr lang="en-US" sz="2600" i="1" dirty="0" smtClean="0"/>
              <a:t>adoption</a:t>
            </a:r>
            <a:r>
              <a:rPr lang="en-US" sz="2600" dirty="0" smtClean="0"/>
              <a:t> on new or improved practices</a:t>
            </a:r>
          </a:p>
          <a:p>
            <a:pPr marL="342900" indent="-342900">
              <a:spcBef>
                <a:spcPts val="2400"/>
              </a:spcBef>
              <a:buFont typeface="+mj-lt"/>
              <a:buAutoNum type="arabicPeriod"/>
            </a:pPr>
            <a:r>
              <a:rPr lang="en-US" sz="2600" i="1" dirty="0" smtClean="0"/>
              <a:t>Adoption</a:t>
            </a:r>
            <a:r>
              <a:rPr lang="en-US" sz="2600" dirty="0" smtClean="0"/>
              <a:t> requires people to change what they do</a:t>
            </a:r>
          </a:p>
          <a:p>
            <a:pPr marL="342900" indent="-342900">
              <a:spcBef>
                <a:spcPts val="2400"/>
              </a:spcBef>
              <a:buFont typeface="+mj-lt"/>
              <a:buAutoNum type="arabicPeriod"/>
            </a:pPr>
            <a:r>
              <a:rPr lang="en-US" sz="2600" dirty="0" smtClean="0"/>
              <a:t>The key is </a:t>
            </a:r>
            <a:r>
              <a:rPr lang="en-US" sz="2600" i="1" dirty="0" smtClean="0"/>
              <a:t>eager adoption</a:t>
            </a:r>
            <a:r>
              <a:rPr lang="en-US" sz="2600" dirty="0" smtClean="0"/>
              <a:t>, not reluctant compliance</a:t>
            </a:r>
          </a:p>
          <a:p>
            <a:pPr marL="342900" indent="-342900">
              <a:spcBef>
                <a:spcPts val="2400"/>
              </a:spcBef>
              <a:buFont typeface="+mj-lt"/>
              <a:buAutoNum type="arabicPeriod"/>
            </a:pPr>
            <a:r>
              <a:rPr lang="en-US" sz="2600" dirty="0" smtClean="0"/>
              <a:t>The MOSH System addresses this challenge in a special way</a:t>
            </a:r>
          </a:p>
          <a:p>
            <a:pPr algn="ctr">
              <a:spcBef>
                <a:spcPts val="24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Involvement and buy-in will determine the benefit mining companies derive from MOSH 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751820"/>
            <a:ext cx="83058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819400" y="5105400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8288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Motivating context for development of the System</a:t>
            </a:r>
            <a:endParaRPr lang="en-ZA" sz="2800" dirty="0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70114" y="1143000"/>
            <a:ext cx="8534400" cy="5361513"/>
          </a:xfrm>
          <a:prstGeom prst="roundRect">
            <a:avLst>
              <a:gd name="adj" fmla="val 9581"/>
            </a:avLst>
          </a:prstGeom>
          <a:solidFill>
            <a:schemeClr val="bg1"/>
          </a:solidFill>
          <a:ln>
            <a:noFill/>
          </a:ln>
          <a:extLst/>
        </p:spPr>
        <p:txBody>
          <a:bodyPr rot="0" vert="horz" wrap="square" lIns="18000" tIns="0" rIns="18000" bIns="0" anchor="t" anchorCtr="0" upright="1"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ZA" sz="1200" b="1" dirty="0">
                <a:effectLst/>
                <a:latin typeface="Arial"/>
                <a:ea typeface="Times New Roman"/>
                <a:cs typeface="Times New Roman"/>
              </a:rPr>
              <a:t> </a:t>
            </a:r>
            <a:r>
              <a:rPr lang="en-ZA" sz="1200" b="1" dirty="0" smtClean="0">
                <a:effectLst/>
                <a:latin typeface="Arial"/>
                <a:ea typeface="Times New Roman"/>
                <a:cs typeface="Times New Roman"/>
              </a:rPr>
              <a:t>OCCUPATIONAL </a:t>
            </a:r>
            <a:r>
              <a:rPr lang="en-ZA" sz="1200" b="1" dirty="0">
                <a:effectLst/>
                <a:latin typeface="Arial"/>
                <a:ea typeface="Times New Roman"/>
                <a:cs typeface="Times New Roman"/>
              </a:rPr>
              <a:t>SAFETY </a:t>
            </a:r>
            <a:endParaRPr lang="en-ZA" sz="1200" dirty="0">
              <a:effectLst/>
              <a:latin typeface="Arial"/>
              <a:ea typeface="Times New Roman"/>
              <a:cs typeface="Times New Roman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b="1" i="1" dirty="0">
                <a:effectLst/>
                <a:latin typeface="Arial"/>
                <a:ea typeface="Times New Roman"/>
                <a:cs typeface="Times New Roman"/>
              </a:rPr>
              <a:t>Industry Target: Zero rate of </a:t>
            </a:r>
            <a:r>
              <a:rPr lang="en-US" sz="1400" b="1" i="1" dirty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</a:rPr>
              <a:t>fatalities and injuries</a:t>
            </a:r>
            <a:endParaRPr lang="en-ZA" sz="1400" dirty="0">
              <a:solidFill>
                <a:srgbClr val="FF0000"/>
              </a:solidFill>
              <a:effectLst/>
              <a:latin typeface="Arial"/>
              <a:ea typeface="Times New Roman"/>
              <a:cs typeface="Times New Roman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ZA" sz="1100" b="1" i="1" dirty="0">
                <a:effectLst/>
                <a:latin typeface="Arial"/>
                <a:ea typeface="Times New Roman"/>
                <a:cs typeface="Times New Roman"/>
              </a:rPr>
              <a:t>Milestones:</a:t>
            </a:r>
            <a:endParaRPr lang="en-ZA" sz="1100" dirty="0">
              <a:effectLst/>
              <a:latin typeface="Arial"/>
              <a:ea typeface="Times New Roman"/>
              <a:cs typeface="Times New Roman"/>
            </a:endParaRPr>
          </a:p>
          <a:p>
            <a:pPr marL="152400" indent="-152400">
              <a:spcBef>
                <a:spcPts val="600"/>
              </a:spcBef>
              <a:spcAft>
                <a:spcPts val="0"/>
              </a:spcAft>
            </a:pPr>
            <a:r>
              <a:rPr lang="en-ZA" sz="1400" b="1" dirty="0">
                <a:effectLst/>
                <a:latin typeface="Arial"/>
                <a:ea typeface="Times New Roman"/>
                <a:cs typeface="Times New Roman"/>
              </a:rPr>
              <a:t>In the Gold Sector</a:t>
            </a:r>
            <a:r>
              <a:rPr lang="en-ZA" sz="1400" dirty="0">
                <a:effectLst/>
                <a:latin typeface="Arial"/>
                <a:ea typeface="Times New Roman"/>
                <a:cs typeface="Times New Roman"/>
              </a:rPr>
              <a:t>: By 2013 achieve safety performance levels equivalent to current international bench marks for underground metalliferous mines, at the least;</a:t>
            </a:r>
          </a:p>
          <a:p>
            <a:pPr marL="152400" indent="-152400">
              <a:spcBef>
                <a:spcPts val="600"/>
              </a:spcBef>
              <a:spcAft>
                <a:spcPts val="0"/>
              </a:spcAft>
            </a:pPr>
            <a:r>
              <a:rPr lang="en-ZA" sz="1400" b="1" dirty="0">
                <a:effectLst/>
                <a:latin typeface="Arial"/>
                <a:ea typeface="Times New Roman"/>
                <a:cs typeface="Times New Roman"/>
              </a:rPr>
              <a:t>In the Platinum, Coal and Other Sectors</a:t>
            </a:r>
            <a:r>
              <a:rPr lang="en-ZA" sz="1400" dirty="0">
                <a:effectLst/>
                <a:latin typeface="Arial"/>
                <a:ea typeface="Times New Roman"/>
                <a:cs typeface="Times New Roman"/>
              </a:rPr>
              <a:t>: By 2013 achieve constant and continuous improvement equivalent to current international benchmarks, at the least</a:t>
            </a:r>
            <a:r>
              <a:rPr lang="en-ZA" sz="1400" dirty="0" smtClean="0">
                <a:effectLst/>
                <a:latin typeface="Arial"/>
                <a:ea typeface="Times New Roman"/>
                <a:cs typeface="Times New Roman"/>
              </a:rPr>
              <a:t>.</a:t>
            </a:r>
          </a:p>
          <a:p>
            <a:pPr marL="152400" indent="-152400">
              <a:spcBef>
                <a:spcPts val="600"/>
              </a:spcBef>
              <a:spcAft>
                <a:spcPts val="0"/>
              </a:spcAft>
            </a:pPr>
            <a:endParaRPr lang="en-ZA" sz="400" dirty="0">
              <a:effectLst/>
              <a:latin typeface="Arial"/>
              <a:ea typeface="Times New Roman"/>
              <a:cs typeface="Times New Roman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ZA" sz="1200" b="1" dirty="0">
                <a:effectLst/>
                <a:latin typeface="Arial"/>
                <a:ea typeface="Times New Roman"/>
                <a:cs typeface="Times New Roman"/>
              </a:rPr>
              <a:t>OCCUPATIONAL HEALTH</a:t>
            </a:r>
            <a:endParaRPr lang="en-ZA" sz="1200" dirty="0">
              <a:effectLst/>
              <a:latin typeface="Arial"/>
              <a:ea typeface="Times New Roman"/>
              <a:cs typeface="Times New Roman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b="1" i="1" dirty="0">
                <a:effectLst/>
                <a:latin typeface="Arial"/>
                <a:ea typeface="Times New Roman"/>
                <a:cs typeface="Times New Roman"/>
              </a:rPr>
              <a:t>Industry Target: Elimination of </a:t>
            </a:r>
            <a:r>
              <a:rPr lang="en-US" sz="1400" b="1" i="1" dirty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</a:rPr>
              <a:t>Silicosis</a:t>
            </a:r>
            <a:endParaRPr lang="en-ZA" sz="1400" dirty="0">
              <a:solidFill>
                <a:srgbClr val="FF0000"/>
              </a:solidFill>
              <a:effectLst/>
              <a:latin typeface="Arial"/>
              <a:ea typeface="Times New Roman"/>
              <a:cs typeface="Times New Roman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ZA" sz="1100" b="1" i="1" dirty="0">
                <a:effectLst/>
                <a:latin typeface="Arial"/>
                <a:ea typeface="Times New Roman"/>
                <a:cs typeface="Times New Roman"/>
              </a:rPr>
              <a:t>Milestones:</a:t>
            </a:r>
            <a:endParaRPr lang="en-ZA" sz="1100" dirty="0">
              <a:effectLst/>
              <a:latin typeface="Arial"/>
              <a:ea typeface="Times New Roman"/>
              <a:cs typeface="Times New Roman"/>
            </a:endParaRPr>
          </a:p>
          <a:p>
            <a:pPr marL="152400" indent="-152400">
              <a:spcBef>
                <a:spcPts val="600"/>
              </a:spcBef>
              <a:spcAft>
                <a:spcPts val="0"/>
              </a:spcAft>
            </a:pPr>
            <a:r>
              <a:rPr lang="en-ZA" sz="1400" dirty="0">
                <a:effectLst/>
                <a:latin typeface="Arial"/>
                <a:ea typeface="Times New Roman"/>
                <a:cs typeface="Times New Roman"/>
              </a:rPr>
              <a:t>By </a:t>
            </a:r>
            <a:r>
              <a:rPr lang="en-ZA" sz="1400" dirty="0" smtClean="0">
                <a:effectLst/>
                <a:latin typeface="Arial"/>
                <a:ea typeface="Times New Roman"/>
                <a:cs typeface="Times New Roman"/>
              </a:rPr>
              <a:t>2008</a:t>
            </a:r>
            <a:r>
              <a:rPr lang="en-ZA" sz="1400" dirty="0">
                <a:effectLst/>
                <a:latin typeface="Arial"/>
                <a:ea typeface="Times New Roman"/>
                <a:cs typeface="Times New Roman"/>
              </a:rPr>
              <a:t>, 95% of all exposure measurement results will be below the occupational exposure limit for respirable crystalline silica of </a:t>
            </a:r>
            <a:r>
              <a:rPr lang="en-ZA" sz="1400" dirty="0" smtClean="0">
                <a:effectLst/>
                <a:latin typeface="Arial"/>
                <a:ea typeface="Times New Roman"/>
                <a:cs typeface="Times New Roman"/>
              </a:rPr>
              <a:t>0.1mg/m</a:t>
            </a:r>
            <a:r>
              <a:rPr lang="en-ZA" sz="1400" baseline="30000" dirty="0" smtClean="0">
                <a:effectLst/>
                <a:latin typeface="Arial"/>
                <a:ea typeface="Times New Roman"/>
                <a:cs typeface="Times New Roman"/>
              </a:rPr>
              <a:t>3</a:t>
            </a:r>
            <a:r>
              <a:rPr lang="en-ZA" sz="1400" dirty="0" smtClean="0">
                <a:effectLst/>
                <a:latin typeface="Arial"/>
                <a:ea typeface="Times New Roman"/>
                <a:cs typeface="Times New Roman"/>
              </a:rPr>
              <a:t> </a:t>
            </a:r>
          </a:p>
          <a:p>
            <a:pPr marL="152400" indent="-152400">
              <a:spcBef>
                <a:spcPts val="600"/>
              </a:spcBef>
              <a:spcAft>
                <a:spcPts val="0"/>
              </a:spcAft>
            </a:pPr>
            <a:r>
              <a:rPr lang="en-ZA" sz="1400" dirty="0" smtClean="0">
                <a:effectLst/>
                <a:latin typeface="Arial"/>
                <a:ea typeface="Times New Roman"/>
                <a:cs typeface="Times New Roman"/>
              </a:rPr>
              <a:t>After 2013, </a:t>
            </a:r>
            <a:r>
              <a:rPr lang="en-ZA" sz="1400" dirty="0">
                <a:effectLst/>
                <a:latin typeface="Arial"/>
                <a:ea typeface="Times New Roman"/>
                <a:cs typeface="Times New Roman"/>
              </a:rPr>
              <a:t>no new cases of silicosis will occur amongst </a:t>
            </a:r>
            <a:r>
              <a:rPr lang="en-ZA" sz="1400" dirty="0" smtClean="0">
                <a:latin typeface="Arial"/>
                <a:ea typeface="Times New Roman"/>
                <a:cs typeface="Times New Roman"/>
              </a:rPr>
              <a:t>individuals unexposed prior to 2008</a:t>
            </a:r>
            <a:r>
              <a:rPr lang="en-ZA" sz="1400" dirty="0" smtClean="0">
                <a:effectLst/>
                <a:latin typeface="Arial"/>
                <a:ea typeface="Times New Roman"/>
                <a:cs typeface="Times New Roman"/>
              </a:rPr>
              <a:t>.</a:t>
            </a:r>
          </a:p>
          <a:p>
            <a:pPr marL="152400" indent="-152400">
              <a:spcBef>
                <a:spcPts val="600"/>
              </a:spcBef>
              <a:spcAft>
                <a:spcPts val="0"/>
              </a:spcAft>
            </a:pPr>
            <a:endParaRPr lang="en-ZA" sz="1400" dirty="0">
              <a:effectLst/>
              <a:latin typeface="Arial"/>
              <a:ea typeface="Times New Roman"/>
              <a:cs typeface="Times New Roman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ZA" sz="1400" b="1" i="1" dirty="0">
                <a:effectLst/>
                <a:latin typeface="Arial"/>
                <a:ea typeface="Times New Roman"/>
                <a:cs typeface="Times New Roman"/>
              </a:rPr>
              <a:t>Industry Target: Elimination of </a:t>
            </a:r>
            <a:r>
              <a:rPr lang="en-ZA" sz="1400" b="1" i="1" dirty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</a:rPr>
              <a:t>Noise Induced Hearing Loss </a:t>
            </a:r>
            <a:r>
              <a:rPr lang="en-ZA" sz="1400" b="1" i="1" dirty="0">
                <a:effectLst/>
                <a:latin typeface="Arial"/>
                <a:ea typeface="Times New Roman"/>
                <a:cs typeface="Times New Roman"/>
              </a:rPr>
              <a:t>(NIHL</a:t>
            </a:r>
            <a:r>
              <a:rPr lang="en-ZA" sz="1400" b="1" i="1" dirty="0" smtClean="0">
                <a:effectLst/>
                <a:latin typeface="Arial"/>
                <a:ea typeface="Times New Roman"/>
                <a:cs typeface="Times New Roman"/>
              </a:rPr>
              <a:t>)</a:t>
            </a:r>
            <a:endParaRPr lang="en-ZA" sz="1400" dirty="0">
              <a:effectLst/>
              <a:latin typeface="Arial"/>
              <a:ea typeface="Times New Roman"/>
              <a:cs typeface="Times New Roman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ZA" sz="1100" b="1" i="1" dirty="0">
                <a:effectLst/>
                <a:latin typeface="Arial"/>
                <a:ea typeface="Times New Roman"/>
                <a:cs typeface="Times New Roman"/>
              </a:rPr>
              <a:t>Milestones:</a:t>
            </a:r>
            <a:endParaRPr lang="en-ZA" sz="1100" dirty="0">
              <a:effectLst/>
              <a:latin typeface="Arial"/>
              <a:ea typeface="Times New Roman"/>
              <a:cs typeface="Times New Roman"/>
            </a:endParaRPr>
          </a:p>
          <a:p>
            <a:pPr marL="152400" indent="-152400">
              <a:spcBef>
                <a:spcPts val="600"/>
              </a:spcBef>
              <a:spcAft>
                <a:spcPts val="0"/>
              </a:spcAft>
            </a:pPr>
            <a:r>
              <a:rPr lang="en-ZA" sz="1400" dirty="0">
                <a:effectLst/>
                <a:latin typeface="Arial"/>
                <a:ea typeface="Times New Roman"/>
                <a:cs typeface="Times New Roman"/>
              </a:rPr>
              <a:t>After </a:t>
            </a:r>
            <a:r>
              <a:rPr lang="en-ZA" sz="1400" dirty="0" smtClean="0">
                <a:effectLst/>
                <a:latin typeface="Arial"/>
                <a:ea typeface="Times New Roman"/>
                <a:cs typeface="Times New Roman"/>
              </a:rPr>
              <a:t>2008</a:t>
            </a:r>
            <a:r>
              <a:rPr lang="en-ZA" sz="1400" dirty="0">
                <a:effectLst/>
                <a:latin typeface="Arial"/>
                <a:ea typeface="Times New Roman"/>
                <a:cs typeface="Times New Roman"/>
              </a:rPr>
              <a:t>, </a:t>
            </a:r>
            <a:r>
              <a:rPr lang="en-ZA" sz="1400" dirty="0" smtClean="0">
                <a:effectLst/>
                <a:latin typeface="Arial"/>
                <a:ea typeface="Times New Roman"/>
                <a:cs typeface="Times New Roman"/>
              </a:rPr>
              <a:t>no </a:t>
            </a:r>
            <a:r>
              <a:rPr lang="en-ZA" sz="1400" dirty="0">
                <a:effectLst/>
                <a:latin typeface="Arial"/>
                <a:ea typeface="Times New Roman"/>
                <a:cs typeface="Times New Roman"/>
              </a:rPr>
              <a:t>deterioration in hearing greater than 10% amongst occupationally exposed individuals</a:t>
            </a:r>
          </a:p>
          <a:p>
            <a:pPr marL="152400" indent="-152400">
              <a:spcBef>
                <a:spcPts val="600"/>
              </a:spcBef>
              <a:spcAft>
                <a:spcPts val="0"/>
              </a:spcAft>
            </a:pPr>
            <a:r>
              <a:rPr lang="en-ZA" sz="1400" dirty="0">
                <a:effectLst/>
                <a:latin typeface="Arial"/>
                <a:ea typeface="Times New Roman"/>
                <a:cs typeface="Times New Roman"/>
              </a:rPr>
              <a:t>By </a:t>
            </a:r>
            <a:r>
              <a:rPr lang="en-ZA" sz="1400" dirty="0" smtClean="0">
                <a:effectLst/>
                <a:latin typeface="Arial"/>
                <a:ea typeface="Times New Roman"/>
                <a:cs typeface="Times New Roman"/>
              </a:rPr>
              <a:t>2013</a:t>
            </a:r>
            <a:r>
              <a:rPr lang="en-ZA" sz="1400" dirty="0">
                <a:effectLst/>
                <a:latin typeface="Arial"/>
                <a:ea typeface="Times New Roman"/>
                <a:cs typeface="Times New Roman"/>
              </a:rPr>
              <a:t>, the total noise emitted by all equipment installed in any workplace must not exceed a sound pressure level of 110dB (A) at any location in that </a:t>
            </a:r>
            <a:r>
              <a:rPr lang="en-ZA" sz="1400" dirty="0" smtClean="0">
                <a:effectLst/>
                <a:latin typeface="Arial"/>
                <a:ea typeface="Times New Roman"/>
                <a:cs typeface="Times New Roman"/>
              </a:rPr>
              <a:t>workplace</a:t>
            </a:r>
            <a:endParaRPr lang="en-ZA" sz="1400" dirty="0">
              <a:effectLst/>
              <a:latin typeface="Arial"/>
              <a:ea typeface="Times New Roman"/>
              <a:cs typeface="Times New Roman"/>
            </a:endParaRP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0"/>
              </a:spcAft>
            </a:pPr>
            <a:r>
              <a:rPr lang="en-ZA" sz="800" dirty="0"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en-ZA" sz="1000" dirty="0"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67562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/>
                <a:ea typeface="Times New Roman"/>
                <a:cs typeface="Times New Roman"/>
              </a:rPr>
              <a:t>2013 Tripartite Industry Milestones </a:t>
            </a:r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 rot="20391337">
            <a:off x="6728259" y="1484812"/>
            <a:ext cx="13384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Abbreviated</a:t>
            </a:r>
            <a:endParaRPr lang="en-Z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55544"/>
            <a:ext cx="83058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954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0580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16 steps for adoption of a leading practice  </a:t>
            </a:r>
            <a:endParaRPr lang="en-ZA" sz="2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751820"/>
            <a:ext cx="83058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00100" y="914398"/>
            <a:ext cx="7467600" cy="5549741"/>
          </a:xfrm>
          <a:prstGeom prst="roundRect">
            <a:avLst>
              <a:gd name="adj" fmla="val 8151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38163" indent="-538163">
              <a:spcBef>
                <a:spcPts val="400"/>
              </a:spcBef>
              <a:buFont typeface="+mj-lt"/>
              <a:buAutoNum type="arabicPeriod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Facilitate the adoption decision</a:t>
            </a:r>
          </a:p>
          <a:p>
            <a:pPr marL="538163" indent="-538163">
              <a:spcBef>
                <a:spcPts val="400"/>
              </a:spcBef>
              <a:buFont typeface="+mj-lt"/>
              <a:buAutoNum type="arabicPeriod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Secure support for adoption</a:t>
            </a:r>
          </a:p>
          <a:p>
            <a:pPr marL="538163" indent="-538163">
              <a:spcBef>
                <a:spcPts val="400"/>
              </a:spcBef>
              <a:buFont typeface="+mj-lt"/>
              <a:buAutoNum type="arabicPeriod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Establish and effective mine adoption team</a:t>
            </a:r>
          </a:p>
          <a:p>
            <a:pPr marL="538163" indent="-538163">
              <a:spcBef>
                <a:spcPts val="400"/>
              </a:spcBef>
              <a:buFont typeface="+mj-lt"/>
              <a:buAutoNum type="arabicPeriod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Prepare initial plan for adoption</a:t>
            </a:r>
          </a:p>
          <a:p>
            <a:pPr marL="538163" indent="-538163">
              <a:spcBef>
                <a:spcPts val="400"/>
              </a:spcBef>
              <a:buFont typeface="+mj-lt"/>
              <a:buAutoNum type="arabicPeriod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Initiate baseline monitoring programme</a:t>
            </a:r>
          </a:p>
          <a:p>
            <a:pPr marL="538163" indent="-538163">
              <a:spcBef>
                <a:spcPts val="400"/>
              </a:spcBef>
              <a:buFont typeface="+mj-lt"/>
              <a:buAutoNum type="arabicPeriod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Establish effective relationship with the COPA</a:t>
            </a:r>
          </a:p>
          <a:p>
            <a:pPr marL="538163" indent="-538163">
              <a:spcBef>
                <a:spcPts val="400"/>
              </a:spcBef>
              <a:buFont typeface="+mj-lt"/>
              <a:buAutoNum type="arabicPeriod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Update key stakeholders on progress</a:t>
            </a:r>
          </a:p>
          <a:p>
            <a:pPr marL="538163" indent="-538163">
              <a:spcBef>
                <a:spcPts val="400"/>
              </a:spcBef>
              <a:buFont typeface="+mj-lt"/>
              <a:buAutoNum type="arabicPeriod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Plan and conduct direct enquiries</a:t>
            </a:r>
          </a:p>
          <a:p>
            <a:pPr marL="538163" indent="-538163">
              <a:spcBef>
                <a:spcPts val="400"/>
              </a:spcBef>
              <a:buFont typeface="+mj-lt"/>
              <a:buAutoNum type="arabicPeriod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Customise generic behavioural plans</a:t>
            </a:r>
          </a:p>
          <a:p>
            <a:pPr marL="538163" indent="-538163">
              <a:spcBef>
                <a:spcPts val="400"/>
              </a:spcBef>
              <a:buFont typeface="+mj-lt"/>
              <a:buAutoNum type="arabicPeriod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Harmonise leading practice with mine standards</a:t>
            </a:r>
          </a:p>
          <a:p>
            <a:pPr marL="538163" indent="-538163">
              <a:spcBef>
                <a:spcPts val="400"/>
              </a:spcBef>
              <a:buFont typeface="+mj-lt"/>
              <a:buAutoNum type="arabicPeriod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Assess risk and develop final adoption plan for approval</a:t>
            </a:r>
          </a:p>
          <a:p>
            <a:pPr marL="538163" indent="-538163">
              <a:spcBef>
                <a:spcPts val="400"/>
              </a:spcBef>
              <a:buFont typeface="+mj-lt"/>
              <a:buAutoNum type="arabicPeriod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Develop training and communication materials</a:t>
            </a:r>
          </a:p>
          <a:p>
            <a:pPr marL="538163" indent="-538163">
              <a:spcBef>
                <a:spcPts val="400"/>
              </a:spcBef>
              <a:buFont typeface="+mj-lt"/>
              <a:buAutoNum type="arabicPeriod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Brief and train key mine persons</a:t>
            </a:r>
          </a:p>
          <a:p>
            <a:pPr marL="538163" indent="-538163">
              <a:spcBef>
                <a:spcPts val="400"/>
              </a:spcBef>
              <a:buFont typeface="+mj-lt"/>
              <a:buAutoNum type="arabicPeriod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Implement pilot adoption of the practice</a:t>
            </a:r>
          </a:p>
          <a:p>
            <a:pPr marL="538163" indent="-538163">
              <a:spcBef>
                <a:spcPts val="400"/>
              </a:spcBef>
              <a:buFont typeface="+mj-lt"/>
              <a:buAutoNum type="arabicPeriod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Monitor evaluate and report on performance</a:t>
            </a:r>
          </a:p>
          <a:p>
            <a:pPr marL="538163" indent="-538163">
              <a:spcBef>
                <a:spcPts val="400"/>
              </a:spcBef>
              <a:buFont typeface="+mj-lt"/>
              <a:buAutoNum type="arabicPeriod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Finalise and implement mine-wide roll-out plan </a:t>
            </a:r>
            <a:endParaRPr lang="en-ZA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68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0580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Fatality rates for gold mines</a:t>
            </a:r>
            <a:endParaRPr lang="en-ZA" sz="2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751820"/>
            <a:ext cx="83058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38" y="914400"/>
            <a:ext cx="876155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5422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0580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Fatality rates for platinum and coal mines</a:t>
            </a:r>
            <a:endParaRPr lang="en-ZA" sz="2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751820"/>
            <a:ext cx="83058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838200"/>
            <a:ext cx="8610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2030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177" y="152400"/>
            <a:ext cx="830580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Key features of the adoption </a:t>
            </a:r>
            <a:r>
              <a:rPr lang="en-US" sz="2800" b="1" dirty="0" smtClean="0"/>
              <a:t>system - </a:t>
            </a:r>
            <a:r>
              <a:rPr lang="en-US" sz="2400" b="1" dirty="0" smtClean="0"/>
              <a:t>Industry ownership</a:t>
            </a:r>
            <a:endParaRPr lang="en-ZA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64177" y="667419"/>
            <a:ext cx="83058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76400" y="716171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Schematic showing the core MOSH Structures</a:t>
            </a:r>
            <a:endParaRPr lang="en-ZA" sz="2000" b="1" dirty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12863"/>
            <a:ext cx="8305800" cy="524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7559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"/>
            <a:ext cx="830580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Schematic of the Behaviour Change Process</a:t>
            </a:r>
            <a:endParaRPr lang="en-ZA" sz="2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626845"/>
            <a:ext cx="83058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19392" y="704052"/>
            <a:ext cx="8817508" cy="5772948"/>
            <a:chOff x="219392" y="260648"/>
            <a:chExt cx="8691113" cy="6336704"/>
          </a:xfrm>
        </p:grpSpPr>
        <p:sp>
          <p:nvSpPr>
            <p:cNvPr id="7" name="Rounded Rectangle 6"/>
            <p:cNvSpPr/>
            <p:nvPr/>
          </p:nvSpPr>
          <p:spPr>
            <a:xfrm>
              <a:off x="219392" y="260648"/>
              <a:ext cx="8561200" cy="6336704"/>
            </a:xfrm>
            <a:prstGeom prst="roundRect">
              <a:avLst>
                <a:gd name="adj" fmla="val 1172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633403" y="3429001"/>
              <a:ext cx="3277102" cy="2945102"/>
              <a:chOff x="5633403" y="3429001"/>
              <a:chExt cx="3277102" cy="2945102"/>
            </a:xfrm>
          </p:grpSpPr>
          <p:pic>
            <p:nvPicPr>
              <p:cNvPr id="36" name="Picture 35" descr="C:\Users\hp\AppData\Local\Microsoft\Windows\Temporary Internet Files\Content.IE5\S7687CZ2\MC900434667[1].wmf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3403" y="3429001"/>
                <a:ext cx="2739928" cy="200327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" name="Text Box 125"/>
              <p:cNvSpPr txBox="1"/>
              <p:nvPr/>
            </p:nvSpPr>
            <p:spPr>
              <a:xfrm rot="19467364">
                <a:off x="7119486" y="4637031"/>
                <a:ext cx="1791019" cy="23764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637155" algn="ctr"/>
                    <a:tab pos="5274310" algn="r"/>
                  </a:tabLst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 w="6350" cap="flat" cmpd="sng" algn="ctr">
                      <a:solidFill>
                        <a:srgbClr val="054697"/>
                      </a:solidFill>
                      <a:prstDash val="solid"/>
                      <a:round/>
                    </a:ln>
                    <a:solidFill>
                      <a:srgbClr val="F4F1E3"/>
                    </a:solidFill>
                    <a:effectLst>
                      <a:outerShdw blurRad="41275" dist="20320" dir="1800000" algn="tl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Arial"/>
                    <a:ea typeface="Times New Roman"/>
                    <a:cs typeface="Times New Roman"/>
                  </a:rPr>
                  <a:t>New Mental Model</a:t>
                </a:r>
                <a:endParaRPr kumimoji="0" lang="en-ZA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Times New Roman"/>
                  <a:cs typeface="Times New Roman"/>
                </a:endParaRPr>
              </a:p>
            </p:txBody>
          </p:sp>
          <p:sp>
            <p:nvSpPr>
              <p:cNvPr id="38" name="Text Box 126"/>
              <p:cNvSpPr txBox="1"/>
              <p:nvPr/>
            </p:nvSpPr>
            <p:spPr>
              <a:xfrm>
                <a:off x="6030237" y="3813058"/>
                <a:ext cx="1984759" cy="87348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  <a:cs typeface="Times New Roman"/>
                  </a:rPr>
                  <a:t>It makes sense to me</a:t>
                </a:r>
                <a:endParaRPr kumimoji="0" lang="en-ZA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Times New Roman"/>
                  <a:cs typeface="Times New Roman"/>
                </a:endParaRPr>
              </a:p>
              <a:p>
                <a:pPr marL="0" marR="0" lvl="0" indent="0" algn="ctr" defTabSz="914400" eaLnBrk="1" fontAlgn="auto" latinLnBrk="0" hangingPunct="1"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  <a:cs typeface="Times New Roman"/>
                  </a:rPr>
                  <a:t>It will improve my safety</a:t>
                </a:r>
                <a:endParaRPr kumimoji="0" lang="en-ZA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Times New Roman"/>
                  <a:cs typeface="Times New Roman"/>
                </a:endParaRPr>
              </a:p>
              <a:p>
                <a:pPr marL="0" marR="0" lvl="0" indent="0" algn="ctr" defTabSz="914400" eaLnBrk="1" fontAlgn="auto" latinLnBrk="0" hangingPunct="1"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  <a:cs typeface="Times New Roman"/>
                  </a:rPr>
                  <a:t>Safe production is important</a:t>
                </a:r>
                <a:endParaRPr kumimoji="0" lang="en-ZA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Times New Roman"/>
                  <a:cs typeface="Times New Roman"/>
                </a:endParaRPr>
              </a:p>
              <a:p>
                <a:pPr marL="0" marR="0" lvl="0" indent="0" algn="ctr" defTabSz="914400" eaLnBrk="1" fontAlgn="auto" latinLnBrk="0" hangingPunct="1"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  <a:cs typeface="Times New Roman"/>
                  </a:rPr>
                  <a:t>We must make it work</a:t>
                </a:r>
                <a:endParaRPr kumimoji="0" lang="en-ZA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Times New Roman"/>
                  <a:cs typeface="Times New Roman"/>
                </a:endParaRPr>
              </a:p>
              <a:p>
                <a:pPr marL="0" marR="0" lvl="0" indent="0" algn="ctr" defTabSz="914400" eaLnBrk="1" fontAlgn="auto" latinLnBrk="0" hangingPunct="1"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  <a:cs typeface="Times New Roman"/>
                    <a:sym typeface="Wingdings"/>
                  </a:rPr>
                  <a:t></a:t>
                </a:r>
                <a:endParaRPr kumimoji="0" lang="en-ZA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Times New Roman"/>
                  <a:cs typeface="Times New Roman"/>
                </a:endParaRPr>
              </a:p>
              <a:p>
                <a:pPr marL="0" marR="0" lvl="0" indent="0" algn="ctr" defTabSz="914400" eaLnBrk="1" fontAlgn="auto" latinLnBrk="0" hangingPunct="1"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1" u="none" strike="noStrike" kern="0" cap="none" spc="2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  <a:cs typeface="Times New Roman"/>
                  </a:rPr>
                  <a:t>-</a:t>
                </a:r>
                <a:r>
                  <a:rPr kumimoji="0" lang="en-US" sz="1000" b="1" i="1" u="none" strike="noStrike" kern="0" cap="none" spc="2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  <a:cs typeface="Times New Roman"/>
                  </a:rPr>
                  <a:t>Well-founded </a:t>
                </a:r>
                <a:r>
                  <a:rPr kumimoji="0" lang="en-US" sz="1000" b="1" i="1" u="none" strike="noStrike" kern="0" cap="none" spc="20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  <a:cs typeface="Times New Roman"/>
                  </a:rPr>
                  <a:t>Acceptance-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  <a:cs typeface="Times New Roman"/>
                  </a:rPr>
                  <a:t> </a:t>
                </a:r>
                <a:endParaRPr kumimoji="0" lang="en-ZA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Times New Roman"/>
                  <a:cs typeface="Times New Roman"/>
                </a:endParaRPr>
              </a:p>
            </p:txBody>
          </p:sp>
          <p:pic>
            <p:nvPicPr>
              <p:cNvPr id="39" name="Picture 38" descr="C:\Users\hp\AppData\Local\Microsoft\Windows\Temporary Internet Files\Content.IE5\K0O7W0UI\MC900048603[1].wmf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0237" y="5221641"/>
                <a:ext cx="1484428" cy="115246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357750" y="3343057"/>
              <a:ext cx="3763486" cy="3031046"/>
              <a:chOff x="357750" y="3343057"/>
              <a:chExt cx="3763486" cy="3031046"/>
            </a:xfrm>
          </p:grpSpPr>
          <p:pic>
            <p:nvPicPr>
              <p:cNvPr id="32" name="Picture 31" descr="C:\Users\hp\AppData\Local\Microsoft\Windows\Temporary Internet Files\Content.IE5\S7687CZ2\MC900434667[1].wmf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750" y="3343057"/>
                <a:ext cx="3006450" cy="187858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" name="Picture 32" descr="C:\Users\hp\AppData\Local\Microsoft\Windows\Temporary Internet Files\Content.IE5\AM1I8PN9\MM900282748[1].gi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991" y="5075750"/>
                <a:ext cx="1463613" cy="129835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" name="Text Box 149"/>
              <p:cNvSpPr txBox="1"/>
              <p:nvPr/>
            </p:nvSpPr>
            <p:spPr>
              <a:xfrm rot="19467364">
                <a:off x="1855848" y="4528173"/>
                <a:ext cx="2265388" cy="30412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637155" algn="ctr"/>
                    <a:tab pos="5274310" algn="r"/>
                  </a:tabLst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 w="6350" cap="flat" cmpd="sng" algn="ctr">
                      <a:solidFill>
                        <a:srgbClr val="054697"/>
                      </a:solidFill>
                      <a:prstDash val="solid"/>
                      <a:round/>
                    </a:ln>
                    <a:solidFill>
                      <a:srgbClr val="F4F1E3"/>
                    </a:solidFill>
                    <a:effectLst>
                      <a:outerShdw blurRad="41275" dist="20320" dir="1800000" algn="tl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Arial"/>
                    <a:ea typeface="Times New Roman"/>
                    <a:cs typeface="Times New Roman"/>
                  </a:rPr>
                  <a:t>Existing Mental Model</a:t>
                </a:r>
                <a:endParaRPr kumimoji="0" lang="en-ZA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Times New Roman"/>
                  <a:cs typeface="Times New Roman"/>
                </a:endParaRPr>
              </a:p>
            </p:txBody>
          </p:sp>
          <p:sp>
            <p:nvSpPr>
              <p:cNvPr id="35" name="Text Box 150"/>
              <p:cNvSpPr txBox="1"/>
              <p:nvPr/>
            </p:nvSpPr>
            <p:spPr>
              <a:xfrm>
                <a:off x="879128" y="3685712"/>
                <a:ext cx="1964904" cy="76379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  <a:cs typeface="Times New Roman"/>
                  </a:rPr>
                  <a:t>Misperceptions</a:t>
                </a:r>
                <a:endParaRPr kumimoji="0" lang="en-ZA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Times New Roman"/>
                  <a:cs typeface="Times New Roman"/>
                </a:endParaRPr>
              </a:p>
              <a:p>
                <a:pPr marL="0" marR="0" lvl="0" indent="0" algn="ctr" defTabSz="914400" eaLnBrk="1" fontAlgn="auto" latinLnBrk="0" hangingPunct="1"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  <a:cs typeface="Times New Roman"/>
                  </a:rPr>
                  <a:t>Poor understanding </a:t>
                </a:r>
                <a:endParaRPr kumimoji="0" lang="en-ZA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Times New Roman"/>
                  <a:cs typeface="Times New Roman"/>
                </a:endParaRPr>
              </a:p>
              <a:p>
                <a:pPr marL="0" marR="0" lvl="0" indent="0" algn="ctr" defTabSz="914400" eaLnBrk="1" fontAlgn="auto" latinLnBrk="0" hangingPunct="1"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  <a:cs typeface="Times New Roman"/>
                  </a:rPr>
                  <a:t>Knowledge gaps</a:t>
                </a:r>
                <a:endParaRPr kumimoji="0" lang="en-ZA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Times New Roman"/>
                  <a:cs typeface="Times New Roman"/>
                </a:endParaRPr>
              </a:p>
              <a:p>
                <a:pPr marL="0" marR="0" lvl="0" indent="0" algn="ctr" defTabSz="914400" eaLnBrk="1" fontAlgn="auto" latinLnBrk="0" hangingPunct="1"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  <a:cs typeface="Times New Roman"/>
                  </a:rPr>
                  <a:t>Disbelief</a:t>
                </a:r>
                <a:endParaRPr kumimoji="0" lang="en-ZA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Times New Roman"/>
                  <a:cs typeface="Times New Roman"/>
                </a:endParaRPr>
              </a:p>
              <a:p>
                <a:pPr marL="0" marR="0" lvl="0" indent="0" algn="ctr" defTabSz="914400" eaLnBrk="1" fontAlgn="auto" latinLnBrk="0" hangingPunct="1"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  <a:cs typeface="Times New Roman"/>
                  </a:rPr>
                  <a:t>Misperceptions</a:t>
                </a:r>
                <a:endParaRPr kumimoji="0" lang="en-ZA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Times New Roman"/>
                  <a:cs typeface="Times New Roman"/>
                </a:endParaRPr>
              </a:p>
              <a:p>
                <a:pPr marL="0" marR="0" lvl="0" indent="0" algn="ctr" defTabSz="914400" eaLnBrk="1" fontAlgn="auto" latinLnBrk="0" hangingPunct="1"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  <a:cs typeface="Times New Roman"/>
                    <a:sym typeface="Wingdings"/>
                  </a:rPr>
                  <a:t></a:t>
                </a:r>
                <a:endParaRPr kumimoji="0" lang="en-ZA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Times New Roman"/>
                  <a:cs typeface="Times New Roman"/>
                </a:endParaRPr>
              </a:p>
              <a:p>
                <a:pPr marL="0" marR="0" lvl="0" indent="0" algn="ctr" defTabSz="914400" eaLnBrk="1" fontAlgn="auto" latinLnBrk="0" hangingPunct="1"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1" u="none" strike="noStrike" kern="0" cap="none" spc="2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  <a:cs typeface="Times New Roman"/>
                  </a:rPr>
                  <a:t>-Misplaced </a:t>
                </a:r>
                <a:r>
                  <a:rPr kumimoji="0" lang="en-US" sz="900" b="1" i="1" u="none" strike="noStrike" kern="0" cap="none" spc="20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  <a:cs typeface="Times New Roman"/>
                  </a:rPr>
                  <a:t>R</a:t>
                </a:r>
                <a:r>
                  <a:rPr kumimoji="0" lang="en-US" sz="1000" b="1" i="1" u="none" strike="noStrike" kern="0" cap="none" spc="20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  <a:cs typeface="Times New Roman"/>
                  </a:rPr>
                  <a:t>esistance</a:t>
                </a:r>
                <a:r>
                  <a:rPr kumimoji="0" lang="en-US" sz="900" b="1" i="1" u="none" strike="noStrike" kern="0" cap="none" spc="20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  <a:cs typeface="Times New Roman"/>
                  </a:rPr>
                  <a:t>-</a:t>
                </a:r>
                <a:r>
                  <a:rPr kumimoji="0" lang="en-ZA" sz="9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  <a:cs typeface="Times New Roman"/>
                  </a:rPr>
                  <a:t> 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680819" y="428945"/>
              <a:ext cx="4224173" cy="2750927"/>
              <a:chOff x="2680819" y="428945"/>
              <a:chExt cx="4224173" cy="2750927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508662" y="1989123"/>
                <a:ext cx="1598367" cy="1190749"/>
              </a:xfrm>
              <a:prstGeom prst="rect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/>
                    <a:cs typeface="Times New Roman"/>
                  </a:rPr>
                  <a:t>Comparison  to identify communication and leadership requirements</a:t>
                </a:r>
                <a:endParaRPr kumimoji="0" lang="en-ZA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Times New Roman"/>
                  <a:cs typeface="Times New Roman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680819" y="428945"/>
                <a:ext cx="3254051" cy="1240107"/>
              </a:xfrm>
              <a:prstGeom prst="ellipse">
                <a:avLst/>
              </a:prstGeom>
              <a:pattFill prst="smCheck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dash"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/>
                    <a:cs typeface="Times New Roman"/>
                  </a:rPr>
                  <a:t> </a:t>
                </a:r>
                <a:endParaRPr kumimoji="0" lang="en-ZA" sz="1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Times New Roman"/>
                  <a:cs typeface="Times New Roman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0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24" name="Text Box 138"/>
              <p:cNvSpPr txBox="1"/>
              <p:nvPr/>
            </p:nvSpPr>
            <p:spPr>
              <a:xfrm>
                <a:off x="3268144" y="571269"/>
                <a:ext cx="2079402" cy="26556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/>
                    <a:cs typeface="Times New Roman"/>
                  </a:rPr>
                  <a:t>Best Available Knowledge</a:t>
                </a:r>
                <a:endParaRPr kumimoji="0" lang="en-ZA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Times New Roman"/>
                  <a:cs typeface="Times New Roman"/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2981115" y="916755"/>
                <a:ext cx="1259834" cy="445918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/>
                    <a:cs typeface="Times New Roman"/>
                  </a:rPr>
                  <a:t>Expert model of risk </a:t>
                </a:r>
                <a:r>
                  <a:rPr kumimoji="0" 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/>
                    <a:cs typeface="Times New Roman"/>
                  </a:rPr>
                  <a:t>situation</a:t>
                </a: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/>
                    <a:cs typeface="Times New Roman"/>
                  </a:rPr>
                  <a:t> </a:t>
                </a:r>
                <a:endParaRPr kumimoji="0" lang="en-ZA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Times New Roman"/>
                  <a:cs typeface="Times New Roman"/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4336377" y="913780"/>
                <a:ext cx="1297027" cy="436057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/>
                    <a:cs typeface="Times New Roman"/>
                  </a:rPr>
                  <a:t>Established behaviour </a:t>
                </a:r>
                <a:r>
                  <a:rPr kumimoji="0" 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/>
                    <a:cs typeface="Times New Roman"/>
                  </a:rPr>
                  <a:t>science</a:t>
                </a: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/>
                    <a:cs typeface="Times New Roman"/>
                  </a:rPr>
                  <a:t> </a:t>
                </a:r>
                <a:endParaRPr kumimoji="0" lang="en-ZA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Times New Roman"/>
                  <a:cs typeface="Times New Roman"/>
                </a:endParaRP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>
                <a:off x="2738684" y="2132436"/>
                <a:ext cx="66144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8" name="Straight Arrow Connector 27"/>
              <p:cNvCxnSpPr/>
              <p:nvPr/>
            </p:nvCxnSpPr>
            <p:spPr>
              <a:xfrm flipV="1">
                <a:off x="5174098" y="2132436"/>
                <a:ext cx="1730894" cy="9899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5174098" y="2777282"/>
                <a:ext cx="346895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0" name="Straight Arrow Connector 29"/>
              <p:cNvCxnSpPr/>
              <p:nvPr/>
            </p:nvCxnSpPr>
            <p:spPr>
              <a:xfrm flipV="1">
                <a:off x="4174914" y="1669052"/>
                <a:ext cx="0" cy="280542"/>
              </a:xfrm>
              <a:prstGeom prst="straightConnector1">
                <a:avLst/>
              </a:prstGeom>
              <a:noFill/>
              <a:ln w="44450" cap="flat" cmpd="sng" algn="ctr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4499992" y="1708581"/>
                <a:ext cx="0" cy="280542"/>
              </a:xfrm>
              <a:prstGeom prst="straightConnector1">
                <a:avLst/>
              </a:prstGeom>
              <a:noFill/>
              <a:ln w="44450" cap="flat" cmpd="sng" algn="ctr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</p:grpSp>
        <p:grpSp>
          <p:nvGrpSpPr>
            <p:cNvPr id="11" name="Group 10"/>
            <p:cNvGrpSpPr/>
            <p:nvPr/>
          </p:nvGrpSpPr>
          <p:grpSpPr>
            <a:xfrm>
              <a:off x="5577058" y="1669052"/>
              <a:ext cx="2796273" cy="1987466"/>
              <a:chOff x="5577058" y="1669052"/>
              <a:chExt cx="2796273" cy="1987466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577058" y="2424297"/>
                <a:ext cx="1445557" cy="732520"/>
              </a:xfrm>
              <a:prstGeom prst="rect">
                <a:avLst/>
              </a:prstGeom>
              <a:noFill/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/>
                    <a:cs typeface="Times New Roman"/>
                  </a:rPr>
                  <a:t>Behavioural communication </a:t>
                </a: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/>
                    <a:cs typeface="Times New Roman"/>
                  </a:rPr>
                  <a:t>plan</a:t>
                </a:r>
                <a:endParaRPr kumimoji="0" lang="en-ZA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Times New Roman"/>
                  <a:cs typeface="Times New Roman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969602" y="1669052"/>
                <a:ext cx="1403729" cy="673626"/>
              </a:xfrm>
              <a:prstGeom prst="rect">
                <a:avLst/>
              </a:prstGeom>
              <a:noFill/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/>
                    <a:cs typeface="Times New Roman"/>
                  </a:rPr>
                  <a:t>Leadership behaviour </a:t>
                </a: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/>
                    <a:cs typeface="Times New Roman"/>
                  </a:rPr>
                  <a:t>plan</a:t>
                </a:r>
                <a:endParaRPr kumimoji="0" lang="en-ZA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Times New Roman"/>
                  <a:cs typeface="Times New Roman"/>
                </a:endParaRPr>
              </a:p>
            </p:txBody>
          </p:sp>
          <p:sp>
            <p:nvSpPr>
              <p:cNvPr id="20" name="Down Arrow 19"/>
              <p:cNvSpPr/>
              <p:nvPr/>
            </p:nvSpPr>
            <p:spPr>
              <a:xfrm>
                <a:off x="7548337" y="2424297"/>
                <a:ext cx="330268" cy="1232221"/>
              </a:xfrm>
              <a:prstGeom prst="downArrow">
                <a:avLst/>
              </a:pr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Down Arrow 20"/>
              <p:cNvSpPr/>
              <p:nvPr/>
            </p:nvSpPr>
            <p:spPr>
              <a:xfrm>
                <a:off x="6300603" y="3188984"/>
                <a:ext cx="346398" cy="446051"/>
              </a:xfrm>
              <a:prstGeom prst="downArrow">
                <a:avLst/>
              </a:pr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878521" y="1848852"/>
              <a:ext cx="1802298" cy="1512431"/>
              <a:chOff x="878521" y="1848852"/>
              <a:chExt cx="1802298" cy="151243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879127" y="1848852"/>
                <a:ext cx="1801692" cy="486226"/>
              </a:xfrm>
              <a:prstGeom prst="rect">
                <a:avLst/>
              </a:prstGeom>
              <a:noFill/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/>
                    <a:cs typeface="Times New Roman"/>
                  </a:rPr>
                  <a:t>Analysis </a:t>
                </a: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/>
                    <a:cs typeface="Times New Roman"/>
                  </a:rPr>
                  <a:t>to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/>
                    <a:cs typeface="Times New Roman"/>
                  </a:rPr>
                  <a:t>establish </a:t>
                </a: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/>
                    <a:cs typeface="Times New Roman"/>
                  </a:rPr>
                  <a:t>Mental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/>
                    <a:cs typeface="Times New Roman"/>
                  </a:rPr>
                  <a:t>Model </a:t>
                </a:r>
                <a:endParaRPr kumimoji="0" lang="en-ZA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Times New Roman"/>
                  <a:cs typeface="Times New Roman"/>
                </a:endParaRP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flipV="1">
                <a:off x="1834597" y="2321156"/>
                <a:ext cx="0" cy="24067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5" name="Rectangle 14"/>
              <p:cNvSpPr/>
              <p:nvPr/>
            </p:nvSpPr>
            <p:spPr>
              <a:xfrm>
                <a:off x="878521" y="2580026"/>
                <a:ext cx="1802298" cy="385483"/>
              </a:xfrm>
              <a:prstGeom prst="rect">
                <a:avLst/>
              </a:prstGeom>
              <a:noFill/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/>
                    <a:cs typeface="Times New Roman"/>
                  </a:rPr>
                  <a:t>Direct enquiry process</a:t>
                </a:r>
                <a:endParaRPr kumimoji="0" lang="en-ZA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Times New Roman"/>
                  <a:cs typeface="Times New Roman"/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1641188" y="3016686"/>
                <a:ext cx="0" cy="344597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1867739" y="3016686"/>
                <a:ext cx="0" cy="326371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</p:grpSp>
      </p:grpSp>
    </p:spTree>
    <p:extLst>
      <p:ext uri="{BB962C8B-B14F-4D97-AF65-F5344CB8AC3E}">
        <p14:creationId xmlns="" xmlns:p14="http://schemas.microsoft.com/office/powerpoint/2010/main" val="179505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0580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Simple logic of the MOSH process</a:t>
            </a:r>
            <a:endParaRPr lang="en-ZA" sz="2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751820"/>
            <a:ext cx="83058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143000" y="990600"/>
            <a:ext cx="6858000" cy="5257799"/>
            <a:chOff x="0" y="91440"/>
            <a:chExt cx="3794760" cy="2263140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533400"/>
              <a:ext cx="3794760" cy="1821180"/>
              <a:chOff x="0" y="0"/>
              <a:chExt cx="4061460" cy="1821180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0" y="0"/>
                <a:ext cx="4061460" cy="426720"/>
              </a:xfrm>
              <a:prstGeom prst="roundRect">
                <a:avLst/>
              </a:prstGeom>
              <a:solidFill>
                <a:schemeClr val="bg1"/>
              </a:solidFill>
              <a:ln w="635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b="1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  <a:cs typeface="Times New Roman"/>
                  </a:rPr>
                  <a:t>Step 1</a:t>
                </a:r>
                <a:endParaRPr lang="en-ZA" dirty="0">
                  <a:effectLst/>
                  <a:latin typeface="Arial"/>
                  <a:ea typeface="Times New Roman"/>
                  <a:cs typeface="Times New Roman"/>
                </a:endParaRPr>
              </a:p>
              <a:p>
                <a:pPr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b="1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  <a:cs typeface="Times New Roman"/>
                  </a:rPr>
                  <a:t>Identify the leading practice with the greatest OHS benefit </a:t>
                </a:r>
                <a:endParaRPr lang="en-ZA" dirty="0">
                  <a:effectLst/>
                  <a:latin typeface="Arial"/>
                  <a:ea typeface="Times New Roman"/>
                  <a:cs typeface="Times New Roman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0" y="678180"/>
                <a:ext cx="4061460" cy="426720"/>
              </a:xfrm>
              <a:prstGeom prst="roundRect">
                <a:avLst/>
              </a:prstGeom>
              <a:solidFill>
                <a:schemeClr val="bg1"/>
              </a:solidFill>
              <a:ln w="635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b="1" dirty="0">
                    <a:solidFill>
                      <a:srgbClr val="000000"/>
                    </a:solidFill>
                    <a:latin typeface="Arial"/>
                    <a:ea typeface="Times New Roman"/>
                    <a:cs typeface="Times New Roman"/>
                  </a:rPr>
                  <a:t>Step 2</a:t>
                </a:r>
                <a:endParaRPr lang="en-ZA" b="1" dirty="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en-US" b="1" dirty="0">
                    <a:solidFill>
                      <a:srgbClr val="000000"/>
                    </a:solidFill>
                    <a:latin typeface="Arial"/>
                    <a:ea typeface="Times New Roman"/>
                    <a:cs typeface="Times New Roman"/>
                  </a:rPr>
                  <a:t>Document the leading practice, including behavioral plans </a:t>
                </a:r>
                <a:endParaRPr lang="en-ZA" b="1" dirty="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0" y="1394460"/>
                <a:ext cx="4061460" cy="426720"/>
              </a:xfrm>
              <a:prstGeom prst="roundRect">
                <a:avLst/>
              </a:prstGeom>
              <a:solidFill>
                <a:schemeClr val="bg1"/>
              </a:solidFill>
              <a:ln w="635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b="1" dirty="0">
                    <a:solidFill>
                      <a:srgbClr val="000000"/>
                    </a:solidFill>
                    <a:latin typeface="Arial"/>
                    <a:ea typeface="Times New Roman"/>
                    <a:cs typeface="Times New Roman"/>
                  </a:rPr>
                  <a:t>Step 3</a:t>
                </a:r>
                <a:endParaRPr lang="en-ZA" b="1" dirty="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en-US" b="1" dirty="0">
                    <a:solidFill>
                      <a:srgbClr val="000000"/>
                    </a:solidFill>
                    <a:latin typeface="Arial"/>
                    <a:ea typeface="Times New Roman"/>
                    <a:cs typeface="Times New Roman"/>
                  </a:rPr>
                  <a:t>Facilitate widespread adoption of the leading practice </a:t>
                </a:r>
                <a:endParaRPr lang="en-ZA" b="1" dirty="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endParaRPr>
              </a:p>
            </p:txBody>
          </p:sp>
          <p:sp>
            <p:nvSpPr>
              <p:cNvPr id="12" name="Down Arrow 11"/>
              <p:cNvSpPr/>
              <p:nvPr/>
            </p:nvSpPr>
            <p:spPr>
              <a:xfrm>
                <a:off x="1965960" y="480060"/>
                <a:ext cx="114300" cy="152400"/>
              </a:xfrm>
              <a:prstGeom prst="downArrow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Down Arrow 12"/>
              <p:cNvSpPr/>
              <p:nvPr/>
            </p:nvSpPr>
            <p:spPr>
              <a:xfrm>
                <a:off x="1965960" y="1173480"/>
                <a:ext cx="114300" cy="152400"/>
              </a:xfrm>
              <a:prstGeom prst="downArrow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ZA"/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960120" y="91440"/>
              <a:ext cx="1836420" cy="289560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The basic MOSH process </a:t>
              </a:r>
              <a:endParaRPr lang="en-ZA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74769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"/>
            <a:ext cx="830580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Systematic process steps of the adoption system</a:t>
            </a:r>
            <a:endParaRPr lang="en-ZA" sz="2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599420"/>
            <a:ext cx="83058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33400" y="685800"/>
            <a:ext cx="8382000" cy="586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382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369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5132</TotalTime>
  <Words>1179</Words>
  <Application>Microsoft Office PowerPoint</Application>
  <PresentationFormat>On-screen Show (4:3)</PresentationFormat>
  <Paragraphs>325</Paragraphs>
  <Slides>30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Theme3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tbotha</dc:creator>
  <cp:lastModifiedBy>Lmasilo</cp:lastModifiedBy>
  <cp:revision>303</cp:revision>
  <cp:lastPrinted>2013-10-15T09:20:28Z</cp:lastPrinted>
  <dcterms:created xsi:type="dcterms:W3CDTF">2012-08-02T11:34:04Z</dcterms:created>
  <dcterms:modified xsi:type="dcterms:W3CDTF">2013-12-10T09:01:23Z</dcterms:modified>
</cp:coreProperties>
</file>